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70" r:id="rId3"/>
    <p:sldId id="265" r:id="rId4"/>
    <p:sldId id="266" r:id="rId5"/>
    <p:sldId id="271" r:id="rId6"/>
    <p:sldId id="267" r:id="rId7"/>
    <p:sldId id="258" r:id="rId8"/>
    <p:sldId id="280" r:id="rId9"/>
    <p:sldId id="278" r:id="rId10"/>
    <p:sldId id="263" r:id="rId11"/>
    <p:sldId id="272" r:id="rId12"/>
    <p:sldId id="276" r:id="rId13"/>
    <p:sldId id="277" r:id="rId14"/>
    <p:sldId id="279" r:id="rId15"/>
    <p:sldId id="281" r:id="rId16"/>
    <p:sldId id="282" r:id="rId17"/>
    <p:sldId id="283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75" r:id="rId30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elvetica" panose="020B0604020202020204" pitchFamily="34" charset="0"/>
      <p:regular r:id="rId36"/>
      <p:bold r:id="rId37"/>
      <p:italic r:id="rId38"/>
      <p:boldItalic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darshan Ra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740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wrap="square" lIns="96645" tIns="96645" rIns="96645" bIns="9664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309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wrap="square" lIns="96645" tIns="96645" rIns="96645" bIns="96645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52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02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87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7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01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83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69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08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93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4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wrap="square" lIns="96645" tIns="96645" rIns="96645" bIns="96645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43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026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29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06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78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23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wrap="square" lIns="96645" tIns="96645" rIns="96645" bIns="96645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wrap="square" lIns="96645" tIns="96645" rIns="96645" bIns="96645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wrap="square" lIns="96645" tIns="96645" rIns="96645" bIns="96645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946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wrap="square" lIns="96645" tIns="96645" rIns="96645" bIns="96645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6049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wrap="square" lIns="96645" tIns="96645" rIns="96645" bIns="96645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63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800"/>
              <a:buNone/>
              <a:defRPr sz="3800"/>
            </a:lvl1pPr>
            <a:lvl2pPr lvl="1" algn="ctr">
              <a:spcBef>
                <a:spcPts val="0"/>
              </a:spcBef>
              <a:buSzPts val="3800"/>
              <a:buNone/>
              <a:defRPr sz="3800"/>
            </a:lvl2pPr>
            <a:lvl3pPr lvl="2" algn="ctr">
              <a:spcBef>
                <a:spcPts val="0"/>
              </a:spcBef>
              <a:buSzPts val="3800"/>
              <a:buNone/>
              <a:defRPr sz="3800"/>
            </a:lvl3pPr>
            <a:lvl4pPr lvl="3" algn="ctr">
              <a:spcBef>
                <a:spcPts val="0"/>
              </a:spcBef>
              <a:buSzPts val="3800"/>
              <a:buNone/>
              <a:defRPr sz="3800"/>
            </a:lvl4pPr>
            <a:lvl5pPr lvl="4" algn="ctr">
              <a:spcBef>
                <a:spcPts val="0"/>
              </a:spcBef>
              <a:buSzPts val="3800"/>
              <a:buNone/>
              <a:defRPr sz="3800"/>
            </a:lvl5pPr>
            <a:lvl6pPr lvl="5" algn="ctr">
              <a:spcBef>
                <a:spcPts val="0"/>
              </a:spcBef>
              <a:buSzPts val="3800"/>
              <a:buNone/>
              <a:defRPr sz="3800"/>
            </a:lvl6pPr>
            <a:lvl7pPr lvl="6" algn="ctr">
              <a:spcBef>
                <a:spcPts val="0"/>
              </a:spcBef>
              <a:buSzPts val="3800"/>
              <a:buNone/>
              <a:defRPr sz="3800"/>
            </a:lvl7pPr>
            <a:lvl8pPr lvl="7" algn="ctr">
              <a:spcBef>
                <a:spcPts val="0"/>
              </a:spcBef>
              <a:buSzPts val="3800"/>
              <a:buNone/>
              <a:defRPr sz="3800"/>
            </a:lvl8pPr>
            <a:lvl9pPr lvl="8" algn="ctr">
              <a:spcBef>
                <a:spcPts val="0"/>
              </a:spcBef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200"/>
              <a:buNone/>
              <a:defRPr sz="3200"/>
            </a:lvl1pPr>
            <a:lvl2pPr lvl="1" algn="ctr">
              <a:spcBef>
                <a:spcPts val="0"/>
              </a:spcBef>
              <a:buSzPts val="3200"/>
              <a:buNone/>
              <a:defRPr sz="3200"/>
            </a:lvl2pPr>
            <a:lvl3pPr lvl="2" algn="ctr">
              <a:spcBef>
                <a:spcPts val="0"/>
              </a:spcBef>
              <a:buSzPts val="3200"/>
              <a:buNone/>
              <a:defRPr sz="3200"/>
            </a:lvl3pPr>
            <a:lvl4pPr lvl="3" algn="ctr">
              <a:spcBef>
                <a:spcPts val="0"/>
              </a:spcBef>
              <a:buSzPts val="3200"/>
              <a:buNone/>
              <a:defRPr sz="3200"/>
            </a:lvl4pPr>
            <a:lvl5pPr lvl="4" algn="ctr">
              <a:spcBef>
                <a:spcPts val="0"/>
              </a:spcBef>
              <a:buSzPts val="3200"/>
              <a:buNone/>
              <a:defRPr sz="3200"/>
            </a:lvl5pPr>
            <a:lvl6pPr lvl="5" algn="ctr">
              <a:spcBef>
                <a:spcPts val="0"/>
              </a:spcBef>
              <a:buSzPts val="3200"/>
              <a:buNone/>
              <a:defRPr sz="3200"/>
            </a:lvl6pPr>
            <a:lvl7pPr lvl="6" algn="ctr">
              <a:spcBef>
                <a:spcPts val="0"/>
              </a:spcBef>
              <a:buSzPts val="3200"/>
              <a:buNone/>
              <a:defRPr sz="3200"/>
            </a:lvl7pPr>
            <a:lvl8pPr lvl="7" algn="ctr">
              <a:spcBef>
                <a:spcPts val="0"/>
              </a:spcBef>
              <a:buSzPts val="3200"/>
              <a:buNone/>
              <a:defRPr sz="3200"/>
            </a:lvl8pPr>
            <a:lvl9pPr lvl="8" algn="ctr">
              <a:spcBef>
                <a:spcPts val="0"/>
              </a:spcBef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300"/>
              <a:buChar char="●"/>
              <a:defRPr/>
            </a:lvl1pPr>
            <a:lvl2pPr lvl="1" algn="ctr">
              <a:spcBef>
                <a:spcPts val="0"/>
              </a:spcBef>
              <a:buSzPts val="1100"/>
              <a:buChar char="○"/>
              <a:defRPr/>
            </a:lvl2pPr>
            <a:lvl3pPr lvl="2" algn="ctr">
              <a:spcBef>
                <a:spcPts val="0"/>
              </a:spcBef>
              <a:buSzPts val="1100"/>
              <a:buChar char="■"/>
              <a:defRPr/>
            </a:lvl3pPr>
            <a:lvl4pPr lvl="3" algn="ctr">
              <a:spcBef>
                <a:spcPts val="0"/>
              </a:spcBef>
              <a:buSzPts val="1100"/>
              <a:buChar char="●"/>
              <a:defRPr/>
            </a:lvl4pPr>
            <a:lvl5pPr lvl="4" algn="ctr">
              <a:spcBef>
                <a:spcPts val="0"/>
              </a:spcBef>
              <a:buSzPts val="1100"/>
              <a:buChar char="○"/>
              <a:defRPr/>
            </a:lvl5pPr>
            <a:lvl6pPr lvl="5" algn="ctr">
              <a:spcBef>
                <a:spcPts val="0"/>
              </a:spcBef>
              <a:buSzPts val="1100"/>
              <a:buChar char="■"/>
              <a:defRPr/>
            </a:lvl6pPr>
            <a:lvl7pPr lvl="6" algn="ctr">
              <a:spcBef>
                <a:spcPts val="0"/>
              </a:spcBef>
              <a:buSzPts val="1100"/>
              <a:buChar char="●"/>
              <a:defRPr/>
            </a:lvl7pPr>
            <a:lvl8pPr lvl="7" algn="ctr">
              <a:spcBef>
                <a:spcPts val="0"/>
              </a:spcBef>
              <a:buSzPts val="1100"/>
              <a:buChar char="○"/>
              <a:defRPr/>
            </a:lvl8pPr>
            <a:lvl9pPr lvl="8" algn="ctr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pPr marL="0" lvl="0" indent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ravelogues.co/2018/07/19/day-4-gujarat-to-nepal-on-cycle-with-sunita-singh-chocken/" TargetMode="External"/><Relationship Id="rId13" Type="http://schemas.openxmlformats.org/officeDocument/2006/relationships/hyperlink" Target="https://travelogues.co/2018/07/30/day-1314-gujarat-to-nepal-on-cycle-with-sunita-singh-choken-planted-5000-saplings-at-udaipur/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travelogues.co/2018/07/18/day-3-gujarat-to-nepal-on-cycle-with-sunita-singh-chocken/" TargetMode="External"/><Relationship Id="rId12" Type="http://schemas.openxmlformats.org/officeDocument/2006/relationships/hyperlink" Target="https://travelogues.co/2018/07/29/day-11-gujarat-to-nepal-on-cycle-with-sunita-singh-choken/" TargetMode="External"/><Relationship Id="rId17" Type="http://schemas.openxmlformats.org/officeDocument/2006/relationships/hyperlink" Target="https://travelogues.co/2018/08/06/day-19-20-gujarat-to-nepal-on-cycle-with-rtn-sunita-singh-choken/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travelogues.co/2018/08/04/day-18-gujarat-to-nepal-on-cycle-with-sunita-singh-chok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velogues.co/2018/07/16/day-2-gujarat-to-nepal-on-cycle-with-sunita-singh-chocken/" TargetMode="External"/><Relationship Id="rId11" Type="http://schemas.openxmlformats.org/officeDocument/2006/relationships/hyperlink" Target="https://travelogues.co/2018/07/23/day-8-gujarat-to-nepal-on-cycle-with-sunita-singh-choken/" TargetMode="External"/><Relationship Id="rId5" Type="http://schemas.openxmlformats.org/officeDocument/2006/relationships/hyperlink" Target="https://travelogues.co/solo-cycling-by-sunita-singh-chocken-jenny-chocken-from-somnath-temple-to-nepal-5000-km/" TargetMode="External"/><Relationship Id="rId15" Type="http://schemas.openxmlformats.org/officeDocument/2006/relationships/hyperlink" Target="https://travelogues.co/2018/08/02/day-17-gujarat-to-nepal-on-cycle-with-sunita-singh-choken/" TargetMode="External"/><Relationship Id="rId10" Type="http://schemas.openxmlformats.org/officeDocument/2006/relationships/hyperlink" Target="https://travelogues.co/2018/07/23/day-7-gujarat-to-nepal-on-cycle-with-sunita-singh-choken/" TargetMode="External"/><Relationship Id="rId4" Type="http://schemas.openxmlformats.org/officeDocument/2006/relationships/hyperlink" Target="https://travelogues.co/2018/07/14/somnath-to-nepal-5000-km-solo-cycling-expedition-by-sunita-singh-chocken-jenny-chocken-15th-july-23rd-august/" TargetMode="External"/><Relationship Id="rId9" Type="http://schemas.openxmlformats.org/officeDocument/2006/relationships/hyperlink" Target="https://travelogues.co/2018/07/20/day-4-gujarat-to-nepal-on-cycle-with-sunita-singh-chocken-2/" TargetMode="External"/><Relationship Id="rId14" Type="http://schemas.openxmlformats.org/officeDocument/2006/relationships/hyperlink" Target="https://travelogues.co/2018/07/31/day-15-gujarat-to-nepal-on-cycle-with-sunita-singh-choken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ravelogues.co/2018/08/12/day-27-gujarat-to-nepal-on-cycle-with-rtn-sunita-singh-choken/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travelogues.co/2018/08/11/day-25-26-gujarat-to-nepal-on-cycle-with-rtn-sunita-singh-choken/" TargetMode="External"/><Relationship Id="rId12" Type="http://schemas.openxmlformats.org/officeDocument/2006/relationships/hyperlink" Target="https://travelogues.co/2018/08/29/day-41-gujarat-to-nepal-on-cycle-with-rtn-sunita-singh-choke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velogues.co/2018/08/09/day-24-gujarat-to-nepal-on-cycle-with-rtn-sunita-singh-choken/" TargetMode="External"/><Relationship Id="rId11" Type="http://schemas.openxmlformats.org/officeDocument/2006/relationships/hyperlink" Target="https://travelogues.co/2018/08/28/day-40-gujarat-to-nepal-on-cycle-with-rtn-sunita-singh-choken/" TargetMode="External"/><Relationship Id="rId5" Type="http://schemas.openxmlformats.org/officeDocument/2006/relationships/hyperlink" Target="https://travelogues.co/2018/08/08/day-22-23-gujarat-to-nepal-on-cycle-with-rtn-sunita-singh-choken/" TargetMode="External"/><Relationship Id="rId10" Type="http://schemas.openxmlformats.org/officeDocument/2006/relationships/hyperlink" Target="https://travelogues.co/2018/08/21/day-31-and-32-gujarat-to-nepal-on-cycle-with-rtn-sunita-singh-choken/" TargetMode="External"/><Relationship Id="rId4" Type="http://schemas.openxmlformats.org/officeDocument/2006/relationships/hyperlink" Target="https://travelogues.co/2018/08/07/day-21-gujarat-to-nepal-on-cycle-with-rtn-sunita-singh-choken/" TargetMode="External"/><Relationship Id="rId9" Type="http://schemas.openxmlformats.org/officeDocument/2006/relationships/hyperlink" Target="https://travelogues.co/2018/08/20/day-30-gujarat-to-nepal-on-cycle-with-rtn-sunita-singh-choken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3.jpg"/><Relationship Id="rId3" Type="http://schemas.microsoft.com/office/2007/relationships/media" Target="../media/media2.MP4"/><Relationship Id="rId7" Type="http://schemas.openxmlformats.org/officeDocument/2006/relationships/image" Target="../media/image1.jpeg"/><Relationship Id="rId12" Type="http://schemas.openxmlformats.org/officeDocument/2006/relationships/image" Target="../media/image2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1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10" Type="http://schemas.openxmlformats.org/officeDocument/2006/relationships/hyperlink" Target="http://drive.google.com/file/d/1wEoW9wDq2Ckhqq5KqrUmBO5MoPN9rqCf/view" TargetMode="External"/><Relationship Id="rId4" Type="http://schemas.openxmlformats.org/officeDocument/2006/relationships/video" Target="../media/media2.MP4"/><Relationship Id="rId9" Type="http://schemas.openxmlformats.org/officeDocument/2006/relationships/image" Target="../media/image20.jpg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462218487145929/posts/203870775283032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72387" y="1278692"/>
            <a:ext cx="8714325" cy="1448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“UNITY IN ROTARY SHOWCASE”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200" dirty="0"/>
              <a:t>SOLO CYCLING EVENT (5000 km)</a:t>
            </a:r>
            <a:br>
              <a:rPr lang="en-US" sz="3200" dirty="0"/>
            </a:br>
            <a:r>
              <a:rPr lang="en-US" sz="2000" b="1" dirty="0"/>
              <a:t>July 15, 2018 – Sep 02, 2018</a:t>
            </a:r>
            <a:br>
              <a:rPr lang="en" sz="2800" dirty="0"/>
            </a:br>
            <a:r>
              <a:rPr lang="en" sz="1550" b="1" dirty="0"/>
              <a:t>Somnath Temple (Gujrat - </a:t>
            </a:r>
            <a:r>
              <a:rPr lang="en-US" sz="1550" b="1" dirty="0"/>
              <a:t>India</a:t>
            </a:r>
            <a:r>
              <a:rPr lang="en" sz="1550" b="1" dirty="0"/>
              <a:t>) to </a:t>
            </a:r>
            <a:r>
              <a:rPr lang="en-US" sz="1550" b="1" dirty="0"/>
              <a:t>Pashupatinath Temple (Kathmandu – Nepal) Via </a:t>
            </a:r>
            <a:r>
              <a:rPr lang="en" sz="1550" b="1" dirty="0"/>
              <a:t>Sikki</a:t>
            </a:r>
            <a:r>
              <a:rPr lang="en-IN" sz="1550" b="1" dirty="0"/>
              <a:t>m.</a:t>
            </a:r>
            <a:br>
              <a:rPr lang="en-IN" sz="1550" b="1" dirty="0"/>
            </a:br>
            <a:r>
              <a:rPr lang="en-IN" sz="2000" dirty="0">
                <a:solidFill>
                  <a:srgbClr val="FF0000"/>
                </a:solidFill>
              </a:rPr>
              <a:t>To promote “Beti Bachao Beti Padao” &amp; “Tree Plantation”</a:t>
            </a:r>
            <a:endParaRPr lang="en" dirty="0">
              <a:solidFill>
                <a:srgbClr val="FF0000"/>
              </a:solidFill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082040" y="2865759"/>
            <a:ext cx="6934200" cy="52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b="1" dirty="0"/>
              <a:t>Cyclist:-  </a:t>
            </a:r>
            <a:r>
              <a:rPr lang="en-US" b="1" dirty="0"/>
              <a:t>Rtn. </a:t>
            </a:r>
            <a:r>
              <a:rPr lang="en" b="1" dirty="0"/>
              <a:t>Sunita Singh Choken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b="1" dirty="0"/>
              <a:t>An Initiative Of:- RI District 3011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b="1" dirty="0"/>
              <a:t>Facilitated / Sponsored by:-</a:t>
            </a:r>
            <a:r>
              <a:rPr lang="en" dirty="0"/>
              <a:t> </a:t>
            </a:r>
            <a:r>
              <a:rPr lang="en-US" dirty="0"/>
              <a:t>Rotary Club of Rewari Main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/>
              <a:t>DG:- </a:t>
            </a:r>
            <a:r>
              <a:rPr lang="en-US" dirty="0"/>
              <a:t>Rtn. Vinay Bhatia | </a:t>
            </a:r>
            <a:r>
              <a:rPr lang="en-US" b="1" dirty="0"/>
              <a:t>AG:- </a:t>
            </a:r>
            <a:r>
              <a:rPr lang="en-US" dirty="0"/>
              <a:t>Rtn. Naveen Arora | </a:t>
            </a:r>
            <a:r>
              <a:rPr lang="en-US" b="1" dirty="0"/>
              <a:t>President:- </a:t>
            </a:r>
            <a:r>
              <a:rPr lang="en-US" dirty="0"/>
              <a:t>Rtn. Sunil Thakral</a:t>
            </a:r>
          </a:p>
          <a:p>
            <a:r>
              <a:rPr lang="en-US" b="1" dirty="0"/>
              <a:t>Hony. Secretary:-</a:t>
            </a:r>
            <a:r>
              <a:rPr lang="en-US" dirty="0"/>
              <a:t> Rtn. Umesh Kataria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/>
              <a:t>Chief Coordinator:-</a:t>
            </a:r>
            <a:r>
              <a:rPr lang="en-US" dirty="0"/>
              <a:t> Rtn. Arun Gupta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b="1"/>
          </a:p>
          <a:p>
            <a:pPr marL="0" lvl="0" indent="0">
              <a:spcBef>
                <a:spcPts val="0"/>
              </a:spcBef>
              <a:buNone/>
            </a:pPr>
            <a:r>
              <a:rPr lang="en-US" b="1"/>
              <a:t>www</a:t>
            </a:r>
            <a:r>
              <a:rPr lang="en-US" b="1" dirty="0"/>
              <a:t>.rotaryclubofrewarimain.org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6336A-5BD8-48C3-AAC8-308B3480C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295" y="209108"/>
            <a:ext cx="2478418" cy="995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05733" y="298794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dirty="0"/>
              <a:t>Her Cycling Route – </a:t>
            </a:r>
            <a:r>
              <a:rPr lang="en-US" dirty="0"/>
              <a:t>India </a:t>
            </a:r>
            <a:endParaRPr lang="en" dirty="0"/>
          </a:p>
        </p:txBody>
      </p:sp>
      <p:sp>
        <p:nvSpPr>
          <p:cNvPr id="173" name="Shape 173"/>
          <p:cNvSpPr txBox="1"/>
          <p:nvPr/>
        </p:nvSpPr>
        <p:spPr>
          <a:xfrm>
            <a:off x="5425348" y="1159970"/>
            <a:ext cx="3461363" cy="33301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300" dirty="0"/>
              <a:t>Total Distance: 5,000 Km.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300" dirty="0"/>
              <a:t>Duration: 50 days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300" dirty="0"/>
              <a:t>Across 7 states in North India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300" dirty="0"/>
              <a:t>Touching states such as, Gujrat, MP, </a:t>
            </a:r>
            <a:r>
              <a:rPr lang="en-US" sz="1300" dirty="0"/>
              <a:t>Orissa, </a:t>
            </a:r>
            <a:r>
              <a:rPr lang="en" sz="1300" dirty="0"/>
              <a:t>Chattisgarh,Jharkand,W</a:t>
            </a:r>
            <a:r>
              <a:rPr lang="en-US" sz="1300" dirty="0" err="1"/>
              <a:t>est</a:t>
            </a:r>
            <a:r>
              <a:rPr lang="en" sz="1300" dirty="0"/>
              <a:t> Bengal, </a:t>
            </a:r>
            <a:r>
              <a:rPr lang="en-US" sz="1300" dirty="0"/>
              <a:t>Sikkim in India.</a:t>
            </a:r>
            <a:endParaRPr lang="en" sz="13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300" dirty="0"/>
              <a:t>Would be eligible for Limca Book of records.</a:t>
            </a:r>
          </a:p>
          <a:p>
            <a:pPr marL="457200" lvl="0" indent="-317500" rtl="0">
              <a:spcBef>
                <a:spcPts val="0"/>
              </a:spcBef>
              <a:buSzPts val="1400"/>
              <a:buAutoNum type="arabicPeriod"/>
            </a:pPr>
            <a:r>
              <a:rPr lang="en" sz="1300" dirty="0"/>
              <a:t>Shall eventually </a:t>
            </a:r>
            <a:r>
              <a:rPr lang="en-US" sz="1300" dirty="0"/>
              <a:t>cycle</a:t>
            </a:r>
            <a:r>
              <a:rPr lang="en" sz="1300" dirty="0"/>
              <a:t> from </a:t>
            </a:r>
            <a:r>
              <a:rPr lang="en-IN" sz="1300" dirty="0"/>
              <a:t>Somnath Temple</a:t>
            </a:r>
            <a:r>
              <a:rPr lang="en" sz="1300" dirty="0"/>
              <a:t> to </a:t>
            </a:r>
            <a:r>
              <a:rPr lang="en-US" sz="1300" dirty="0"/>
              <a:t>Kathmandu via Sikkim</a:t>
            </a:r>
            <a:r>
              <a:rPr lang="en" sz="1300" dirty="0"/>
              <a:t>.</a:t>
            </a:r>
          </a:p>
          <a:p>
            <a:pPr marL="457200" lvl="0" indent="-317500" rtl="0">
              <a:spcBef>
                <a:spcPts val="0"/>
              </a:spcBef>
              <a:buSzPts val="1400"/>
              <a:buAutoNum type="arabicPeriod"/>
            </a:pPr>
            <a:r>
              <a:rPr lang="en" sz="1300" dirty="0"/>
              <a:t>Will touch </a:t>
            </a:r>
            <a:r>
              <a:rPr lang="en-US" sz="1300" dirty="0"/>
              <a:t>various Rotary </a:t>
            </a:r>
            <a:r>
              <a:rPr lang="en" sz="1300" dirty="0"/>
              <a:t>Dist</a:t>
            </a:r>
            <a:r>
              <a:rPr lang="en-US" sz="1300" dirty="0"/>
              <a:t>ricts 3060, 3051, 3054, 3040, 3030, 3240, 3261, 3250, 3291, 3292 and meet representatives of their clubs to exchange flag of Rotary Club Of Rewari Main.</a:t>
            </a:r>
            <a:endParaRPr lang="en" sz="1300" dirty="0"/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2691320" y="2730229"/>
            <a:ext cx="86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INDIA</a:t>
            </a:r>
          </a:p>
        </p:txBody>
      </p:sp>
      <p:pic>
        <p:nvPicPr>
          <p:cNvPr id="1029" name="Picture 5" descr="C:\Users\user\AppData\Local\Microsoft\Windows\Temporary Internet Files\Content.IE5\MM057DFY\2lMsj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6412" y="1702059"/>
            <a:ext cx="369078" cy="371906"/>
          </a:xfrm>
          <a:prstGeom prst="rect">
            <a:avLst/>
          </a:prstGeom>
          <a:noFill/>
        </p:spPr>
      </p:pic>
      <p:pic>
        <p:nvPicPr>
          <p:cNvPr id="1031" name="Picture 7" descr="C:\Users\user\AppData\Local\Microsoft\Windows\Temporary Internet Files\Content.IE5\RS21MQHA\checkered-flag-297809_64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8583" y="2263680"/>
            <a:ext cx="228495" cy="234354"/>
          </a:xfrm>
          <a:prstGeom prst="rect">
            <a:avLst/>
          </a:prstGeom>
          <a:noFill/>
        </p:spPr>
      </p:pic>
      <p:pic>
        <p:nvPicPr>
          <p:cNvPr id="1033" name="Picture 9" descr="C:\Users\user\AppData\Local\Microsoft\Windows\Temporary Internet Files\Content.IE5\ASSVGZ53\Bicycle-icon.svg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3980" y="347354"/>
            <a:ext cx="882738" cy="735496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861A7-966A-4FF6-A6A2-A4EF06443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03" y="1145690"/>
            <a:ext cx="4880476" cy="3344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1C8E12-CC28-4DC9-A620-52235025B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320" y="209107"/>
            <a:ext cx="1373392" cy="5516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824" y="209107"/>
            <a:ext cx="1895888" cy="761489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FBACD1F2-3EDE-417F-A4B7-9F4EDAA6D1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5733" y="298794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dirty="0"/>
              <a:t>Her Cycling Route – </a:t>
            </a:r>
            <a:r>
              <a:rPr lang="en-US" dirty="0"/>
              <a:t>Nepal </a:t>
            </a:r>
            <a:endParaRPr lang="e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E00C8-E8DA-427D-9DC6-3C5FD2530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47" y="993081"/>
            <a:ext cx="8580979" cy="3874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9" descr="C:\Users\user\AppData\Local\Microsoft\Windows\Temporary Internet Files\Content.IE5\ASSVGZ53\Bicycle-icon.svg[1].png">
            <a:extLst>
              <a:ext uri="{FF2B5EF4-FFF2-40B4-BE49-F238E27FC236}">
                <a16:creationId xmlns:a16="http://schemas.microsoft.com/office/drawing/2014/main" id="{7A2F7E07-AA7F-43D2-8EF1-8AC3B4DBE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3842" y="235100"/>
            <a:ext cx="882738" cy="735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37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80" y="209107"/>
            <a:ext cx="1579132" cy="634263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393" y="218341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Route Plan Till July 28, 2018 </a:t>
            </a:r>
            <a:endParaRPr lang="en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AF870E-2F06-4638-BB3B-9EFC25C05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636831"/>
              </p:ext>
            </p:extLst>
          </p:nvPr>
        </p:nvGraphicFramePr>
        <p:xfrm>
          <a:off x="366805" y="845132"/>
          <a:ext cx="8394947" cy="3892154"/>
        </p:xfrm>
        <a:graphic>
          <a:graphicData uri="http://schemas.openxmlformats.org/drawingml/2006/table">
            <a:tbl>
              <a:tblPr/>
              <a:tblGrid>
                <a:gridCol w="321670">
                  <a:extLst>
                    <a:ext uri="{9D8B030D-6E8A-4147-A177-3AD203B41FA5}">
                      <a16:colId xmlns:a16="http://schemas.microsoft.com/office/drawing/2014/main" val="1043700422"/>
                    </a:ext>
                  </a:extLst>
                </a:gridCol>
                <a:gridCol w="258597">
                  <a:extLst>
                    <a:ext uri="{9D8B030D-6E8A-4147-A177-3AD203B41FA5}">
                      <a16:colId xmlns:a16="http://schemas.microsoft.com/office/drawing/2014/main" val="1674725869"/>
                    </a:ext>
                  </a:extLst>
                </a:gridCol>
                <a:gridCol w="372128">
                  <a:extLst>
                    <a:ext uri="{9D8B030D-6E8A-4147-A177-3AD203B41FA5}">
                      <a16:colId xmlns:a16="http://schemas.microsoft.com/office/drawing/2014/main" val="144905747"/>
                    </a:ext>
                  </a:extLst>
                </a:gridCol>
                <a:gridCol w="536116">
                  <a:extLst>
                    <a:ext uri="{9D8B030D-6E8A-4147-A177-3AD203B41FA5}">
                      <a16:colId xmlns:a16="http://schemas.microsoft.com/office/drawing/2014/main" val="1066393504"/>
                    </a:ext>
                  </a:extLst>
                </a:gridCol>
                <a:gridCol w="409971">
                  <a:extLst>
                    <a:ext uri="{9D8B030D-6E8A-4147-A177-3AD203B41FA5}">
                      <a16:colId xmlns:a16="http://schemas.microsoft.com/office/drawing/2014/main" val="531769810"/>
                    </a:ext>
                  </a:extLst>
                </a:gridCol>
                <a:gridCol w="807328">
                  <a:extLst>
                    <a:ext uri="{9D8B030D-6E8A-4147-A177-3AD203B41FA5}">
                      <a16:colId xmlns:a16="http://schemas.microsoft.com/office/drawing/2014/main" val="1212944310"/>
                    </a:ext>
                  </a:extLst>
                </a:gridCol>
                <a:gridCol w="409971">
                  <a:extLst>
                    <a:ext uri="{9D8B030D-6E8A-4147-A177-3AD203B41FA5}">
                      <a16:colId xmlns:a16="http://schemas.microsoft.com/office/drawing/2014/main" val="4048656425"/>
                    </a:ext>
                  </a:extLst>
                </a:gridCol>
                <a:gridCol w="321670">
                  <a:extLst>
                    <a:ext uri="{9D8B030D-6E8A-4147-A177-3AD203B41FA5}">
                      <a16:colId xmlns:a16="http://schemas.microsoft.com/office/drawing/2014/main" val="3962821477"/>
                    </a:ext>
                  </a:extLst>
                </a:gridCol>
                <a:gridCol w="1292986">
                  <a:extLst>
                    <a:ext uri="{9D8B030D-6E8A-4147-A177-3AD203B41FA5}">
                      <a16:colId xmlns:a16="http://schemas.microsoft.com/office/drawing/2014/main" val="426938860"/>
                    </a:ext>
                  </a:extLst>
                </a:gridCol>
                <a:gridCol w="807328">
                  <a:extLst>
                    <a:ext uri="{9D8B030D-6E8A-4147-A177-3AD203B41FA5}">
                      <a16:colId xmlns:a16="http://schemas.microsoft.com/office/drawing/2014/main" val="105109366"/>
                    </a:ext>
                  </a:extLst>
                </a:gridCol>
                <a:gridCol w="1141612">
                  <a:extLst>
                    <a:ext uri="{9D8B030D-6E8A-4147-A177-3AD203B41FA5}">
                      <a16:colId xmlns:a16="http://schemas.microsoft.com/office/drawing/2014/main" val="458124939"/>
                    </a:ext>
                  </a:extLst>
                </a:gridCol>
                <a:gridCol w="498272">
                  <a:extLst>
                    <a:ext uri="{9D8B030D-6E8A-4147-A177-3AD203B41FA5}">
                      <a16:colId xmlns:a16="http://schemas.microsoft.com/office/drawing/2014/main" val="2842392837"/>
                    </a:ext>
                  </a:extLst>
                </a:gridCol>
                <a:gridCol w="252289">
                  <a:extLst>
                    <a:ext uri="{9D8B030D-6E8A-4147-A177-3AD203B41FA5}">
                      <a16:colId xmlns:a16="http://schemas.microsoft.com/office/drawing/2014/main" val="2923046554"/>
                    </a:ext>
                  </a:extLst>
                </a:gridCol>
                <a:gridCol w="965009">
                  <a:extLst>
                    <a:ext uri="{9D8B030D-6E8A-4147-A177-3AD203B41FA5}">
                      <a16:colId xmlns:a16="http://schemas.microsoft.com/office/drawing/2014/main" val="4020861052"/>
                    </a:ext>
                  </a:extLst>
                </a:gridCol>
              </a:tblGrid>
              <a:tr h="814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 No.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Point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Point / Night Stay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 Travel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Contact For Night Stay / Camp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Rotary Club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 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Stay Yes/No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Distt ID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 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437575"/>
                  </a:ext>
                </a:extLst>
              </a:tr>
              <a:tr h="241685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Rewari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Haryana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Rajkot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Yash Rathod,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Bhavesh Vagde AG, Rtn. Nilesh Sheth 9925110404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Rajkot (Yash Ji)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9724277777, 9714777077 (Yash)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9824234233 (Bhavesh Ji)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Pinky Patel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059034"/>
                  </a:ext>
                </a:extLst>
              </a:tr>
              <a:tr h="81498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Somnath, Viraval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Somnath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Dev Nathwani President Viraval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Viraval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9824222320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Pinky Patel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448541"/>
                  </a:ext>
                </a:extLst>
              </a:tr>
              <a:tr h="1629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Somnath Temple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Junagarh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Hitesh Agarwat,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Prakash Mehta AG Junagarh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Junagarh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9909028930 (Hitesh Ji), 9824239735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Pinky Patel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640300"/>
                  </a:ext>
                </a:extLst>
              </a:tr>
              <a:tr h="3259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Junagarh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Divyesh Aghera, Rtn. Bhavesh Vagde AG (9824234233)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Prakash Doshi Morbi, Rtn. Ajit Sheth Morbi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Rajkot , RC Morbi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9825075874 (Divyesh Ji),  9825053520 (Prakash Ji) , 9825061224 (Ajit Ji)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Pinky Patel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011415"/>
                  </a:ext>
                </a:extLst>
              </a:tr>
              <a:tr h="29676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Bhuj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Sachin Thacker,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Thakur Makhijani, Rtn. Amit Chauhan AG Bhuj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Bhuj Wallcity,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Gandhidham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9825758070 </a:t>
                      </a:r>
                      <a:b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9879743017, 9825442574 (Amit Ji)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Neeraj Sogani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644925"/>
                  </a:ext>
                </a:extLst>
              </a:tr>
              <a:tr h="81498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Bhuj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Bachau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Vanraj Singh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Bachau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9825491191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Pinky Patel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77407"/>
                  </a:ext>
                </a:extLst>
              </a:tr>
              <a:tr h="1629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Bachau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Halvad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Narbheram Aghara, Rtn. Prashant DGN,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Halvad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9426922055, 9825506111 (Prashant Ji)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Pinky Patel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508346"/>
                  </a:ext>
                </a:extLst>
              </a:tr>
              <a:tr h="3259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Halvad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Ahmedabad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Madhav Kulkarni (Ahmedabad Main)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Kaushal Shah AG, Rtn. Jignesh Gandhi (Ahmedabad Mygesty)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Ahmedabad Main,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Ahmedabad Majesty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9724221100 (Madhav Ji)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7016781036 (Kaushal Ji), 9327002923 (Jignesh Ji)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Neeraj Sogani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708744"/>
                  </a:ext>
                </a:extLst>
              </a:tr>
              <a:tr h="1629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Ahmedabad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Godhra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Niraj Shah (Godhra)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Godhra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8200033429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Gustad Anklesaria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058054"/>
                  </a:ext>
                </a:extLst>
              </a:tr>
              <a:tr h="3259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Godhra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 Police Escort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Jhabua Via Dohad (70km) NH47 Stay at Dohad for 90 mins max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Chandiprased V Upadhyay,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Bamaniaji, Rtn. Ramesh Joshi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Umang Saxena (Jhabua)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Dohad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Jhabua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9428550035, 7698614886, </a:t>
                      </a:r>
                      <a:br>
                        <a:rPr lang="da-D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7801996747 (Ramesh Ji)</a:t>
                      </a:r>
                      <a:br>
                        <a:rPr lang="da-D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9993816706 (Umang Ji)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Gustad Anklesaria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85373"/>
                  </a:ext>
                </a:extLst>
              </a:tr>
              <a:tr h="244495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Jhabua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Dhar With Police Escorts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Stay at Dhar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Sunil Mandlecha - Mohankhera, Rtn. Pankaj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Rajgarh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9425967865, 9893825612, 9425319488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Gustad Anklesaria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307710"/>
                  </a:ext>
                </a:extLst>
              </a:tr>
              <a:tr h="1629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Dhar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Indore With Police Escorts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Ashit Rajkotia, Rtn. Archana Asit Rajkotia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Indore Central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9425053790, 9425054643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Gustad Anklesaria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011875"/>
                  </a:ext>
                </a:extLst>
              </a:tr>
              <a:tr h="1629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Harda via Khategaon (119)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Sh. R K Dogne MLA Harda Congress With Gurjar Samaj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036659"/>
                  </a:ext>
                </a:extLst>
              </a:tr>
              <a:tr h="244495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Itarsi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 from Itarsi to Nagpur at 02:45 pm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Prashant Jain, Rtn. Pramod Baveja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Kapil Bahri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Itarsi,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Nagpur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9425040170, 9425040030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9372322547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 to Nagpur at 02:40 pm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3040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Gustad Anklesaria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Rajiv Sharma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572419"/>
                  </a:ext>
                </a:extLst>
              </a:tr>
              <a:tr h="1629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&amp; 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Nagpur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Maharashtra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Udaipur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Flight, No Cycling, Rtn. Kapil will drop airport.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Nagpur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9372322547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Rajiv Sharma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219427"/>
                  </a:ext>
                </a:extLst>
              </a:tr>
              <a:tr h="1629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28-Jul-18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&amp; 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Udaipur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Nagpur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Maharashtra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Udaipur to Nagpur by Flight, Rtn. Kapil will receive.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Nagpur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9372322547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Rajiv Sharma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166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684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80" y="209107"/>
            <a:ext cx="1579132" cy="634263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393" y="218341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Route Plan Till Aug 15, 2018 </a:t>
            </a:r>
            <a:endParaRPr lang="en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B30B28-E8C0-4F90-BE1A-E8AA78E6F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385286"/>
              </p:ext>
            </p:extLst>
          </p:nvPr>
        </p:nvGraphicFramePr>
        <p:xfrm>
          <a:off x="327343" y="852848"/>
          <a:ext cx="8521700" cy="4046506"/>
        </p:xfrm>
        <a:graphic>
          <a:graphicData uri="http://schemas.openxmlformats.org/drawingml/2006/table">
            <a:tbl>
              <a:tblPr/>
              <a:tblGrid>
                <a:gridCol w="305965">
                  <a:extLst>
                    <a:ext uri="{9D8B030D-6E8A-4147-A177-3AD203B41FA5}">
                      <a16:colId xmlns:a16="http://schemas.microsoft.com/office/drawing/2014/main" val="725928877"/>
                    </a:ext>
                  </a:extLst>
                </a:gridCol>
                <a:gridCol w="243639">
                  <a:extLst>
                    <a:ext uri="{9D8B030D-6E8A-4147-A177-3AD203B41FA5}">
                      <a16:colId xmlns:a16="http://schemas.microsoft.com/office/drawing/2014/main" val="573643668"/>
                    </a:ext>
                  </a:extLst>
                </a:gridCol>
                <a:gridCol w="356960">
                  <a:extLst>
                    <a:ext uri="{9D8B030D-6E8A-4147-A177-3AD203B41FA5}">
                      <a16:colId xmlns:a16="http://schemas.microsoft.com/office/drawing/2014/main" val="2651312962"/>
                    </a:ext>
                  </a:extLst>
                </a:gridCol>
                <a:gridCol w="481612">
                  <a:extLst>
                    <a:ext uri="{9D8B030D-6E8A-4147-A177-3AD203B41FA5}">
                      <a16:colId xmlns:a16="http://schemas.microsoft.com/office/drawing/2014/main" val="84657676"/>
                    </a:ext>
                  </a:extLst>
                </a:gridCol>
                <a:gridCol w="368292">
                  <a:extLst>
                    <a:ext uri="{9D8B030D-6E8A-4147-A177-3AD203B41FA5}">
                      <a16:colId xmlns:a16="http://schemas.microsoft.com/office/drawing/2014/main" val="3547030085"/>
                    </a:ext>
                  </a:extLst>
                </a:gridCol>
                <a:gridCol w="929228">
                  <a:extLst>
                    <a:ext uri="{9D8B030D-6E8A-4147-A177-3AD203B41FA5}">
                      <a16:colId xmlns:a16="http://schemas.microsoft.com/office/drawing/2014/main" val="1196774931"/>
                    </a:ext>
                  </a:extLst>
                </a:gridCol>
                <a:gridCol w="368292">
                  <a:extLst>
                    <a:ext uri="{9D8B030D-6E8A-4147-A177-3AD203B41FA5}">
                      <a16:colId xmlns:a16="http://schemas.microsoft.com/office/drawing/2014/main" val="507305431"/>
                    </a:ext>
                  </a:extLst>
                </a:gridCol>
                <a:gridCol w="288967">
                  <a:extLst>
                    <a:ext uri="{9D8B030D-6E8A-4147-A177-3AD203B41FA5}">
                      <a16:colId xmlns:a16="http://schemas.microsoft.com/office/drawing/2014/main" val="2315739921"/>
                    </a:ext>
                  </a:extLst>
                </a:gridCol>
                <a:gridCol w="1739469">
                  <a:extLst>
                    <a:ext uri="{9D8B030D-6E8A-4147-A177-3AD203B41FA5}">
                      <a16:colId xmlns:a16="http://schemas.microsoft.com/office/drawing/2014/main" val="627030583"/>
                    </a:ext>
                  </a:extLst>
                </a:gridCol>
                <a:gridCol w="725251">
                  <a:extLst>
                    <a:ext uri="{9D8B030D-6E8A-4147-A177-3AD203B41FA5}">
                      <a16:colId xmlns:a16="http://schemas.microsoft.com/office/drawing/2014/main" val="2245995344"/>
                    </a:ext>
                  </a:extLst>
                </a:gridCol>
                <a:gridCol w="1025550">
                  <a:extLst>
                    <a:ext uri="{9D8B030D-6E8A-4147-A177-3AD203B41FA5}">
                      <a16:colId xmlns:a16="http://schemas.microsoft.com/office/drawing/2014/main" val="3715878136"/>
                    </a:ext>
                  </a:extLst>
                </a:gridCol>
                <a:gridCol w="447616">
                  <a:extLst>
                    <a:ext uri="{9D8B030D-6E8A-4147-A177-3AD203B41FA5}">
                      <a16:colId xmlns:a16="http://schemas.microsoft.com/office/drawing/2014/main" val="3952929316"/>
                    </a:ext>
                  </a:extLst>
                </a:gridCol>
                <a:gridCol w="226641">
                  <a:extLst>
                    <a:ext uri="{9D8B030D-6E8A-4147-A177-3AD203B41FA5}">
                      <a16:colId xmlns:a16="http://schemas.microsoft.com/office/drawing/2014/main" val="3876251779"/>
                    </a:ext>
                  </a:extLst>
                </a:gridCol>
                <a:gridCol w="1014218">
                  <a:extLst>
                    <a:ext uri="{9D8B030D-6E8A-4147-A177-3AD203B41FA5}">
                      <a16:colId xmlns:a16="http://schemas.microsoft.com/office/drawing/2014/main" val="537612665"/>
                    </a:ext>
                  </a:extLst>
                </a:gridCol>
              </a:tblGrid>
              <a:tr h="821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 No.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Point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Point / Night Stay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 Travel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Contact For Night Stay / Camp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Rotary Club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 #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Stay Yes/No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Distt ID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 Name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271478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29-Jul-18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&amp; 14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Nagpur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Maharashtra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Itarsi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Early morning train from Nagpur to reach Itarsi 02:45 pm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Prashant Jain, Rtn. Pramod Baveja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Kapil Bahri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Itarsi,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Nagpur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9425040170, 9425040030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9372322547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 to Itarsi at 09:15 am IST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3040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Gustad Anklesaria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Rajiv Sharma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83102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30-Jul-18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Itarsi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Multai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Sh. Bhushan, Ref Rtn. Prashant Jain (With Police Escorts)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Itarsi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9179968088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Gustad Anklesaria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056253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31-Jul-18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Multai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Nagpur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Maharashtra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Kapil Bahri (With Police Escorts)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Nagpur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9372322547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Rajiv Sharma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922565"/>
                  </a:ext>
                </a:extLst>
              </a:tr>
              <a:tr h="164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Nagpur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Maharashtra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Deori via Bhandara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Maharashtra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Sh. Kamaljit Singh 8668879179 Sh. Pappu Bhatia Ji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Ref. Rtn. Brijesh Patel Ji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9340010611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03360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Deori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Maharashtra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Durg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Sunita will stay at her friend's home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922160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Durg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Nidhi Thakkar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Raipur Queens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9669510008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Nikhilesh M Trivedi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243218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Inlaws of Rtn. Sushil Ramdass Aggarwal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Raigarh Steel City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9755150000 (Sushil Ji)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Nikhilesh M Trivedi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757299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Raigarh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Deepak Aggarwal, Rtn. Sushil Ramdass Aggarwal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Raigarh Steel City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7999485210, 9755150000 (Sushil Ji)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Nikhilesh M Trivedi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199059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Raigarh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Sundargarh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Orissa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Chirabratta Dutta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Sundargarh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9437083161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Nikhilesh M Trivedi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00783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Sundargarh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Orissa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Jashpur Nagar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Sandeep Gupta' Sister Residence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Gumla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7033543569, 9431195569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Kumar Prasad Sinha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304338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Jashpur Nagar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Gumla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Jharkhand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Sandeep Gupta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Gumla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7033543569, 9431195569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Kumar Prasad Sinha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36504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Gumla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Jharkhand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Ranchi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Jharkhand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Sandeep Munjal,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 Rajesh Shahdeo,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 Harminder Singh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Ranchi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9431114629,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9973769040, 9835342202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9431101442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Kumar Prasad Sinha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248275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Ranchi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Jharkhand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Dhanbad Via Bokaro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Jharkhand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Manish Kumar, Rtn. Anju,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Rohit Lala, Rtn. Bharat Narula, Rtn. Sajan Kapoor,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Sushant Sharma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Dhanbad,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Bokaro Midtown Couples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9430358833, 9835197001,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9709304334, 9431160917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Kumar Prasad Sinha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404098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Dhanbad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Jharkhand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Kulti 51km - Barakar - Asansol 70km - Raniganj 85 - Durgapur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Mrs. Siuli Mukherjee,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Smaeer Choudhary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Kulti, RC Asansol, </a:t>
                      </a:r>
                      <a:b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Durgapur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9933399235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Subhasish Chatterjee DGN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937748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Durgapur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Jharkhand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Bardhaman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Paban Bhagat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Amenity Bardhaman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9733041920, 9333649718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Subhasish Chatterjee DGN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628991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Bardhaman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Kolkata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Chitra Agarwal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Calcutta Mahanagar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8013564679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Mukul Sinha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941604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Kolkata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Kolkata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 to Delhi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588876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Kolkata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Delhi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Delhi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 with President of India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770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346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793" y="209107"/>
            <a:ext cx="1638969" cy="658297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18341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Route Plan Till Sep 02, 2018 </a:t>
            </a:r>
            <a:endParaRPr lang="en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95C5BB-AD1A-41C5-8B82-85C4746B2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436454"/>
              </p:ext>
            </p:extLst>
          </p:nvPr>
        </p:nvGraphicFramePr>
        <p:xfrm>
          <a:off x="311150" y="929281"/>
          <a:ext cx="8521699" cy="3923782"/>
        </p:xfrm>
        <a:graphic>
          <a:graphicData uri="http://schemas.openxmlformats.org/drawingml/2006/table">
            <a:tbl>
              <a:tblPr/>
              <a:tblGrid>
                <a:gridCol w="370902">
                  <a:extLst>
                    <a:ext uri="{9D8B030D-6E8A-4147-A177-3AD203B41FA5}">
                      <a16:colId xmlns:a16="http://schemas.microsoft.com/office/drawing/2014/main" val="893989534"/>
                    </a:ext>
                  </a:extLst>
                </a:gridCol>
                <a:gridCol w="178702">
                  <a:extLst>
                    <a:ext uri="{9D8B030D-6E8A-4147-A177-3AD203B41FA5}">
                      <a16:colId xmlns:a16="http://schemas.microsoft.com/office/drawing/2014/main" val="878905766"/>
                    </a:ext>
                  </a:extLst>
                </a:gridCol>
                <a:gridCol w="356959">
                  <a:extLst>
                    <a:ext uri="{9D8B030D-6E8A-4147-A177-3AD203B41FA5}">
                      <a16:colId xmlns:a16="http://schemas.microsoft.com/office/drawing/2014/main" val="2715966671"/>
                    </a:ext>
                  </a:extLst>
                </a:gridCol>
                <a:gridCol w="481612">
                  <a:extLst>
                    <a:ext uri="{9D8B030D-6E8A-4147-A177-3AD203B41FA5}">
                      <a16:colId xmlns:a16="http://schemas.microsoft.com/office/drawing/2014/main" val="2524556456"/>
                    </a:ext>
                  </a:extLst>
                </a:gridCol>
                <a:gridCol w="368292">
                  <a:extLst>
                    <a:ext uri="{9D8B030D-6E8A-4147-A177-3AD203B41FA5}">
                      <a16:colId xmlns:a16="http://schemas.microsoft.com/office/drawing/2014/main" val="1449442378"/>
                    </a:ext>
                  </a:extLst>
                </a:gridCol>
                <a:gridCol w="929228">
                  <a:extLst>
                    <a:ext uri="{9D8B030D-6E8A-4147-A177-3AD203B41FA5}">
                      <a16:colId xmlns:a16="http://schemas.microsoft.com/office/drawing/2014/main" val="1245470473"/>
                    </a:ext>
                  </a:extLst>
                </a:gridCol>
                <a:gridCol w="368292">
                  <a:extLst>
                    <a:ext uri="{9D8B030D-6E8A-4147-A177-3AD203B41FA5}">
                      <a16:colId xmlns:a16="http://schemas.microsoft.com/office/drawing/2014/main" val="3843530389"/>
                    </a:ext>
                  </a:extLst>
                </a:gridCol>
                <a:gridCol w="288967">
                  <a:extLst>
                    <a:ext uri="{9D8B030D-6E8A-4147-A177-3AD203B41FA5}">
                      <a16:colId xmlns:a16="http://schemas.microsoft.com/office/drawing/2014/main" val="2408861726"/>
                    </a:ext>
                  </a:extLst>
                </a:gridCol>
                <a:gridCol w="1739469">
                  <a:extLst>
                    <a:ext uri="{9D8B030D-6E8A-4147-A177-3AD203B41FA5}">
                      <a16:colId xmlns:a16="http://schemas.microsoft.com/office/drawing/2014/main" val="2209498943"/>
                    </a:ext>
                  </a:extLst>
                </a:gridCol>
                <a:gridCol w="725251">
                  <a:extLst>
                    <a:ext uri="{9D8B030D-6E8A-4147-A177-3AD203B41FA5}">
                      <a16:colId xmlns:a16="http://schemas.microsoft.com/office/drawing/2014/main" val="1402999190"/>
                    </a:ext>
                  </a:extLst>
                </a:gridCol>
                <a:gridCol w="1025550">
                  <a:extLst>
                    <a:ext uri="{9D8B030D-6E8A-4147-A177-3AD203B41FA5}">
                      <a16:colId xmlns:a16="http://schemas.microsoft.com/office/drawing/2014/main" val="1721627124"/>
                    </a:ext>
                  </a:extLst>
                </a:gridCol>
                <a:gridCol w="447616">
                  <a:extLst>
                    <a:ext uri="{9D8B030D-6E8A-4147-A177-3AD203B41FA5}">
                      <a16:colId xmlns:a16="http://schemas.microsoft.com/office/drawing/2014/main" val="1916054281"/>
                    </a:ext>
                  </a:extLst>
                </a:gridCol>
                <a:gridCol w="226641">
                  <a:extLst>
                    <a:ext uri="{9D8B030D-6E8A-4147-A177-3AD203B41FA5}">
                      <a16:colId xmlns:a16="http://schemas.microsoft.com/office/drawing/2014/main" val="3536776242"/>
                    </a:ext>
                  </a:extLst>
                </a:gridCol>
                <a:gridCol w="1014218">
                  <a:extLst>
                    <a:ext uri="{9D8B030D-6E8A-4147-A177-3AD203B41FA5}">
                      <a16:colId xmlns:a16="http://schemas.microsoft.com/office/drawing/2014/main" val="875078249"/>
                    </a:ext>
                  </a:extLst>
                </a:gridCol>
              </a:tblGrid>
              <a:tr h="821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 No.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Point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Point / Night Stay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 Travel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Contact For Night Stay / Camp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Rotary Club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 #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Stay Yes/No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Distt ID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 Name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448274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Rewari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Haryana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Delhi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Delhi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 to Kolkata, Stay at Sudarshan's Home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414261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Kolkata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Saptarishi Das Baptoo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Bolpur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9593837080, 9436947463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Subhasish Chatterjee (Raja) DGN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283259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Rampurhat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Dr. Sumanta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Durgapur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9547418166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Subhasish Chatterjee (Raja) DGN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456792"/>
                  </a:ext>
                </a:extLst>
              </a:tr>
              <a:tr h="164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Rampurhat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Dhuliyan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Mehboob Alam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Dhuliyan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9593405976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374943"/>
                  </a:ext>
                </a:extLst>
              </a:tr>
              <a:tr h="164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Dhuliyan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Malda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Rajesh Gupta , Rtn. Manoj Jain (PP),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Kishore Choudhary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Malda Central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9434065325, 7908592354 (Rajesh G)</a:t>
                      </a:r>
                      <a:b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7585952609, 9933052609 (Manoj G)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876255"/>
                  </a:ext>
                </a:extLst>
              </a:tr>
              <a:tr h="164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Malda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Raiganj Via Gazole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Rtn.PP Partha Pratim Bhattacherjee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Raiganj, RC Gazole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9434054445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645578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Raiganj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Islampur Via Surjapur Toll plaza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PWD Circuit House booked by Rtn. Sushil Kumar Dubey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Siliguri 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9434044980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Subhasish Chatterjee DGN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775310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Islampur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Silliguri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Sushil Kumar Dubey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Siliguri 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9434044980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Subhasish Chatterjee DGN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945401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Silliguri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Sikkam Manipal Inst. Of Tech.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Majitar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Sanjogita Subba AG, Rtn. Bibeth Verma, Rtn. Prakash Gupta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Kalingpong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9832033410, 9434053619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9933801446, 9733801000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Subhasish Chatterjee DGN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110344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Majitar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Gangtok - Back to Rangpo 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Sikkam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Prakash Mundra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Gangtok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9832352126, 9434447955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Subhasish Chatterjee DGN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474329"/>
                  </a:ext>
                </a:extLst>
              </a:tr>
              <a:tr h="2464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Rangpo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Sikkam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Silliguri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Sushil Kumar Dubey, Rtn. Sajjan Reteria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Siliguri, </a:t>
                      </a:r>
                      <a:b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Siliguri Uttorayan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9434044980, 9434006786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Dr. Sayantan Gupta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Subhasish Chatterjee DGN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239763"/>
                  </a:ext>
                </a:extLst>
              </a:tr>
              <a:tr h="328629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Silliguri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Itihari Via Kakarbhitta, Mechinagar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Robin, Rtn. Sujan Pradhan, Rtn. Umesh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Clubs on way RC Kakarvitta, RC Birtamode, RC Surunga, RC Damak, RC Urlabari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 to Dharan by car from Itihari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Dharan,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Kakarbhitta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977- 9852047136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977-9852662265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Chintamani Bhattarai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537007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Itihari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Lahan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Mr. Hamal Pandav (Ref. Robin Ji)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9779851156150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Chintamani Bhattarai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624982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Lahan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Chandranigahpur via Bardibas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Dipender, Gautam hotel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Bardibas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9779854027013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Chintamani Bhattarai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072765"/>
                  </a:ext>
                </a:extLst>
              </a:tr>
              <a:tr h="164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Chandranigahpur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Hetauda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Nijgadh (Rtn. Ashish Tamang +977 985-5044165) -  Pathliaya - Birjung - Rtn. Komar at Hetauda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Makawanpur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977-9851000173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Chintamani Bhattarai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203157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31-Aug-18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Hetauda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Simlang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Nugal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Darbarmarg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977-9851039703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Chintamani Bhattarai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584514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1-Sep-18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Simlang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Kathmandu Via Testung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Nugal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Darbarmarg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977-9851039703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3291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Rtn. Chintamani Bhattarai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303703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2-Sep-18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FACILITATION CEREMONY AT KATHMANDU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33" marR="2833" marT="2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558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914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793" y="209107"/>
            <a:ext cx="1638969" cy="658297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06618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Links to Blogs and Facebook Page</a:t>
            </a:r>
            <a:endParaRPr lang="e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52236C-47CE-4DE9-A8AD-EFD0AC09491C}"/>
              </a:ext>
            </a:extLst>
          </p:cNvPr>
          <p:cNvSpPr txBox="1"/>
          <p:nvPr/>
        </p:nvSpPr>
        <p:spPr>
          <a:xfrm>
            <a:off x="351692" y="832235"/>
            <a:ext cx="9190893" cy="371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Introduction:- </a:t>
            </a:r>
          </a:p>
          <a:p>
            <a:pPr>
              <a:lnSpc>
                <a:spcPct val="107000"/>
              </a:lnSpc>
            </a:pP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https://travelogues.co/2018/07/14/somnath-to-nepal-5000-km-solo-cycling-expedition-by-sunita-singh-chocken-jenny-chocken-15th-july-23rd-august/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https://www.tripoto.com/trip/gujarat-to-nepal-on-cycle-with-sunita-singh-chocken-alais-jenny-chocken-5b4c6fd2924dd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Day-1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https://travelogues.co/solo-cycling-by-sunita-singh-chocken-jenny-chocken-from-somnath-temple-to-nepal-5000-km/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-2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https://travelogues.co/2018/07/16/day-2-gujarat-to-nepal-on-cycle-with-sunita-singh-chocken/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-3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https://travelogues.co/2018/07/18/day-3-gujarat-to-nepal-on-cycle-with-sunita-singh-chocken/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-4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https://travelogues.co/2018/07/19/day-4-gujarat-to-nepal-on-cycle-with-sunita-singh-chocken/</a:t>
            </a:r>
            <a:endParaRPr lang="en-US" sz="1050" dirty="0"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-5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https://travelogues.co/2018/07/20/day-4-gujarat-to-nepal-on-cycle-with-sunita-singh-chocken-2/</a:t>
            </a:r>
            <a:endParaRPr lang="en-US" sz="1050" dirty="0"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Day-6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https://travelogues.co/2018/07/21/day-6-gujarat-to-nepal-on-cycle-with-sunita-singh-choken/</a:t>
            </a:r>
            <a:endParaRPr lang="en-US" sz="1050" dirty="0"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-7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https://travelogues.co/2018/07/23/day-7-gujarat-to-nepal-on-cycle-with-sunita-singh-choken/</a:t>
            </a:r>
            <a:endParaRPr lang="en-US" sz="1050" dirty="0"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-8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https://travelogues.co/2018/07/23/day-8-gujarat-to-nepal-on-cycle-with-sunita-singh-choken/</a:t>
            </a:r>
            <a:endParaRPr lang="en-US" sz="1050" dirty="0"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-9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https://travelogues.co/2018/07/24/day-9-gujarat-to-nepal-on-cycle-with-sunita-singh-choken/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-10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https://travelogues.co/2018/07/25/day-10-gujarat-to-nepal-on-cycle-with-sunita-singh-choken/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-11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https://travelogues.co/2018/07/29/day-11-gujarat-to-nepal-on-cycle-with-sunita-singh-choken/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Day-12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https://travelogues.co/2018/07/29/day-12-gujarat-to-nepal-on-cycle-with-sunita-singh-choken/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13 &amp; 14 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https://travelogues.co/2018/07/30/day-1314-gujarat-to-nepal-on-cycle-with-sunita-singh-choken-planted-5000-saplings-at-udaipur/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15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https://travelogues.co/2018/07/31/day-15-gujarat-to-nepal-on-cycle-with-sunita-singh-choken/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16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https://travelogues.co/2018/08/01/day-16-gujarat-to-nepal-on-cycle-with-sunita-singh-choken/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17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https://travelogues.co/2018/08/02/day-17-gujarat-to-nepal-on-cycle-with-sunita-singh-choken/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18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https://travelogues.co/2018/08/04/day-18-gujarat-to-nepal-on-cycle-with-sunita-singh-choken/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19 &amp; 20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https://travelogues.co/2018/08/06/day-19-20-gujarat-to-nepal-on-cycle-with-rtn-sunita-singh-choken/</a:t>
            </a:r>
            <a:endParaRPr lang="en-US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995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793" y="209107"/>
            <a:ext cx="1638969" cy="658297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136280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Links to Blogs and Facebook Page</a:t>
            </a:r>
            <a:endParaRPr lang="e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52236C-47CE-4DE9-A8AD-EFD0AC09491C}"/>
              </a:ext>
            </a:extLst>
          </p:cNvPr>
          <p:cNvSpPr txBox="1"/>
          <p:nvPr/>
        </p:nvSpPr>
        <p:spPr>
          <a:xfrm>
            <a:off x="293077" y="773620"/>
            <a:ext cx="9190893" cy="356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21 </a:t>
            </a:r>
            <a:r>
              <a:rPr lang="en-US" sz="1000" u="sng" dirty="0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Helvetica" panose="020B0604020202020204" pitchFamily="34" charset="0"/>
                <a:hlinkClick r:id="rId4"/>
              </a:rPr>
              <a:t>https://travelogues.co/2018/08/07/day-21-gujarat-to-nepal-on-cycle-with-rtn-sunita-singh-choken/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0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Day – 22 &amp; 23 </a:t>
            </a:r>
            <a:r>
              <a:rPr lang="en-US" sz="1000" u="sng" dirty="0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Helvetica" panose="020B0604020202020204" pitchFamily="34" charset="0"/>
                <a:hlinkClick r:id="rId5"/>
              </a:rPr>
              <a:t>https://travelogues.co/2018/08/08/day-22-23-gujarat-to-nepal-on-cycle-with-rtn-sunita-singh-choken/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24 </a:t>
            </a:r>
            <a:r>
              <a:rPr lang="en-US" sz="1000" u="sng" dirty="0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Helvetica" panose="020B0604020202020204" pitchFamily="34" charset="0"/>
                <a:hlinkClick r:id="rId6"/>
              </a:rPr>
              <a:t>https://travelogues.co/2018/08/09/day-24-gujarat-to-nepal-on-cycle-with-rtn-sunita-singh-choken/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25 &amp; 26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https://travelogues.co/2018/08/11/day-25-26-gujarat-to-nepal-on-cycle-with-rtn-sunita-singh-choken/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Day – 27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8"/>
              </a:rPr>
              <a:t>https://travelogues.co/2018/08/12/day-27-gujarat-to-nepal-on-cycle-with-rtn-sunita-singh-choken/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Day – 28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https://travelogues.co/2018/08/15/day-28-gujarat-to-nepal-on-cycle-with-rtn-sunita-singh-choken/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 Rtn. Sunita Singh Choken (Rotary Club of Rewari Main) at </a:t>
            </a:r>
            <a:r>
              <a:rPr lang="en-US" sz="1050" dirty="0" err="1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Rastrapati</a:t>
            </a:r>
            <a:r>
              <a:rPr lang="en-US" sz="105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Bhawan for Lunch with His Excellency Sh. Ram Nath </a:t>
            </a:r>
            <a:r>
              <a:rPr lang="en-US" sz="1050" dirty="0" err="1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Kovind</a:t>
            </a:r>
            <a:r>
              <a:rPr lang="en-US" sz="105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Ji.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https://travelogues.co/2018/08/18/sunita-in-delhi-and-calcutta-15th-and-16th-august/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 Day – 30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https://travelogues.co/2018/08/20/day-30-gujarat-to-nepal-on-cycle-with-rtn-sunita-singh-choken/</a:t>
            </a:r>
            <a:endParaRPr lang="en-US" sz="1050" u="sng" dirty="0">
              <a:solidFill>
                <a:srgbClr val="0563C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Day – 31 – 32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https://travelogues.co/2018/08/21/day-31-and-32-gujarat-to-nepal-on-cycle-with-rtn-sunita-singh-choken/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0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Day – 33 – 34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https://travelogues.co/2018/08/23/day-33-gujarat-to-nepal-on-cycle-with-rtn-sunita-singh-choken/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Day – 35 – 36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https://travelogues.co/2018/08/24/day-35-and-36-gujarat-to-nepal-on-cycle-with-rtn-sunita-singh-choken/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solidFill>
                  <a:srgbClr val="1D2129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Day – 37 – 38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https://travelogues.co/2018/08/26/day-37-and-38-gujarat-to-nepal-on-cycle-with-rtn-sunita-singh-choken/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39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https://travelogues.co/2018/08/27/day-39-gujarat-to-nepal-on-cycle-with-rtn-sunita-singh-choken/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40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11"/>
              </a:rPr>
              <a:t>https://travelogues.co/2018/08/28/day-40-gujarat-to-nepal-on-cycle-with-rtn-sunita-singh-choken/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41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https://travelogues.co/2018/08/29/day-41-gujarat-to-nepal-on-cycle-with-rtn-sunita-singh-choken/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42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https://travelogues.co/2018/08/30/day-42-gujarat-to-nepal-on-cycle-with-rtn-sunita-singh-choken/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Day – 43-44 </a:t>
            </a:r>
            <a:r>
              <a:rPr lang="en-US" sz="1050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https://travelogues.co/2018/09/01/day-43-44-gujarat-to-nepal-on-cycle-with-rtn-sunita-singh-choken/</a:t>
            </a:r>
            <a:endParaRPr lang="en-US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284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793" y="209107"/>
            <a:ext cx="1638969" cy="658297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– Somnath Mandir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6" name="Google Shape;138;p14">
            <a:extLst>
              <a:ext uri="{FF2B5EF4-FFF2-40B4-BE49-F238E27FC236}">
                <a16:creationId xmlns:a16="http://schemas.microsoft.com/office/drawing/2014/main" id="{C3C4E141-9D3B-4A2D-B3D0-097CF37C96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238" y="914291"/>
            <a:ext cx="2879885" cy="2063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oogle Shape;147;p15">
            <a:extLst>
              <a:ext uri="{FF2B5EF4-FFF2-40B4-BE49-F238E27FC236}">
                <a16:creationId xmlns:a16="http://schemas.microsoft.com/office/drawing/2014/main" id="{15E967D3-FBAF-43A8-B251-2167B06BA6A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6938" y="914292"/>
            <a:ext cx="2879885" cy="2063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oogle Shape;155;p16">
            <a:extLst>
              <a:ext uri="{FF2B5EF4-FFF2-40B4-BE49-F238E27FC236}">
                <a16:creationId xmlns:a16="http://schemas.microsoft.com/office/drawing/2014/main" id="{44DFDC04-DA5F-4955-AE8D-C2D89C10F0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1638" y="940231"/>
            <a:ext cx="2470124" cy="3866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oogle Shape;166;p17">
            <a:extLst>
              <a:ext uri="{FF2B5EF4-FFF2-40B4-BE49-F238E27FC236}">
                <a16:creationId xmlns:a16="http://schemas.microsoft.com/office/drawing/2014/main" id="{B78AA821-9B5A-41A2-9666-862E1FB1B3A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238" y="3076985"/>
            <a:ext cx="2879885" cy="1729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oogle Shape;174;p18">
            <a:extLst>
              <a:ext uri="{FF2B5EF4-FFF2-40B4-BE49-F238E27FC236}">
                <a16:creationId xmlns:a16="http://schemas.microsoft.com/office/drawing/2014/main" id="{7A6C16C8-080C-47D0-9480-5AD2DD7062A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36937" y="3076986"/>
            <a:ext cx="2879885" cy="1729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823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793" y="209107"/>
            <a:ext cx="1638969" cy="658297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– Ahmedabad , Indore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12" name="Google Shape;184;p19">
            <a:extLst>
              <a:ext uri="{FF2B5EF4-FFF2-40B4-BE49-F238E27FC236}">
                <a16:creationId xmlns:a16="http://schemas.microsoft.com/office/drawing/2014/main" id="{B5C74C20-495F-4973-927D-B0F13566968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238" y="914292"/>
            <a:ext cx="2879883" cy="2063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oogle Shape;194;p20">
            <a:extLst>
              <a:ext uri="{FF2B5EF4-FFF2-40B4-BE49-F238E27FC236}">
                <a16:creationId xmlns:a16="http://schemas.microsoft.com/office/drawing/2014/main" id="{93D89E47-E3C2-4348-9E16-DE55F26DC6E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60130" y="920721"/>
            <a:ext cx="2856691" cy="2056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oogle Shape;216;p22" title="Day9_Vid3.mp4">
            <a:hlinkClick r:id="rId10"/>
            <a:extLst>
              <a:ext uri="{FF2B5EF4-FFF2-40B4-BE49-F238E27FC236}">
                <a16:creationId xmlns:a16="http://schemas.microsoft.com/office/drawing/2014/main" id="{E80CB972-1228-431C-807B-00E7A4EA27E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82186" y="3076988"/>
            <a:ext cx="2934635" cy="1756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Google Shape;217;p22">
            <a:extLst>
              <a:ext uri="{FF2B5EF4-FFF2-40B4-BE49-F238E27FC236}">
                <a16:creationId xmlns:a16="http://schemas.microsoft.com/office/drawing/2014/main" id="{C87B9A46-FA49-4688-98C7-D385A8C6420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2238" y="3076987"/>
            <a:ext cx="2879883" cy="1717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oogle Shape;224;p23">
            <a:extLst>
              <a:ext uri="{FF2B5EF4-FFF2-40B4-BE49-F238E27FC236}">
                <a16:creationId xmlns:a16="http://schemas.microsoft.com/office/drawing/2014/main" id="{92A119DB-5C16-4542-9B8A-62662E6A810F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23841" y="914292"/>
            <a:ext cx="2487921" cy="3059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LQYE7619">
            <a:hlinkClick r:id="" action="ppaction://media"/>
            <a:extLst>
              <a:ext uri="{FF2B5EF4-FFF2-40B4-BE49-F238E27FC236}">
                <a16:creationId xmlns:a16="http://schemas.microsoft.com/office/drawing/2014/main" id="{068C4AA7-70A8-4391-909D-1C85A8CDB3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45869" y="4186179"/>
            <a:ext cx="745174" cy="608559"/>
          </a:xfrm>
          <a:prstGeom prst="rect">
            <a:avLst/>
          </a:prstGeom>
        </p:spPr>
      </p:pic>
      <p:pic>
        <p:nvPicPr>
          <p:cNvPr id="4" name="WGPE6898">
            <a:hlinkClick r:id="" action="ppaction://media"/>
            <a:extLst>
              <a:ext uri="{FF2B5EF4-FFF2-40B4-BE49-F238E27FC236}">
                <a16:creationId xmlns:a16="http://schemas.microsoft.com/office/drawing/2014/main" id="{203F0C17-3DD1-44FE-8E50-586EF073E98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94822" y="4186179"/>
            <a:ext cx="845792" cy="60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1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793" y="209107"/>
            <a:ext cx="1638969" cy="658297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- </a:t>
            </a:r>
            <a:r>
              <a:rPr lang="en-US" sz="2800" dirty="0" err="1"/>
              <a:t>Gumla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11" name="Google Shape;259;p27">
            <a:extLst>
              <a:ext uri="{FF2B5EF4-FFF2-40B4-BE49-F238E27FC236}">
                <a16:creationId xmlns:a16="http://schemas.microsoft.com/office/drawing/2014/main" id="{7C1A47D3-9FFF-46B3-B827-FE1F1CE96D4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238" y="914292"/>
            <a:ext cx="2879883" cy="2063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Google Shape;269;p28">
            <a:extLst>
              <a:ext uri="{FF2B5EF4-FFF2-40B4-BE49-F238E27FC236}">
                <a16:creationId xmlns:a16="http://schemas.microsoft.com/office/drawing/2014/main" id="{74ECC89A-C083-44DB-AC14-9303D4EC1F1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9142" y="914291"/>
            <a:ext cx="2897680" cy="2063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Google Shape;285;p30">
            <a:extLst>
              <a:ext uri="{FF2B5EF4-FFF2-40B4-BE49-F238E27FC236}">
                <a16:creationId xmlns:a16="http://schemas.microsoft.com/office/drawing/2014/main" id="{59AA8C61-CA39-4F6E-B0D1-07CB48F6807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238" y="3176955"/>
            <a:ext cx="2879883" cy="159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Google Shape;294;p31">
            <a:extLst>
              <a:ext uri="{FF2B5EF4-FFF2-40B4-BE49-F238E27FC236}">
                <a16:creationId xmlns:a16="http://schemas.microsoft.com/office/drawing/2014/main" id="{711DDF99-07D0-4753-B919-A3CF67E5444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6629" y="914293"/>
            <a:ext cx="2574634" cy="2063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Google Shape;314;p33">
            <a:extLst>
              <a:ext uri="{FF2B5EF4-FFF2-40B4-BE49-F238E27FC236}">
                <a16:creationId xmlns:a16="http://schemas.microsoft.com/office/drawing/2014/main" id="{B3DF312E-FC97-47A0-8EDF-B3FE8C67AB7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03744" y="3176955"/>
            <a:ext cx="2813078" cy="159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Google Shape;335;p35">
            <a:extLst>
              <a:ext uri="{FF2B5EF4-FFF2-40B4-BE49-F238E27FC236}">
                <a16:creationId xmlns:a16="http://schemas.microsoft.com/office/drawing/2014/main" id="{141D4771-3CD4-40B1-938E-B84420D7C80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46630" y="3059606"/>
            <a:ext cx="2574634" cy="1711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420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49705" y="132775"/>
            <a:ext cx="7505700" cy="55315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About </a:t>
            </a:r>
            <a:r>
              <a:rPr lang="en" dirty="0"/>
              <a:t>Sunita Singh Chocken</a:t>
            </a:r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449705" y="609597"/>
            <a:ext cx="7875145" cy="433493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She is an experienced mountaineer who has climbed to some of the highest peaks of the world including the Mt. Everest. Following are the highlights of </a:t>
            </a:r>
            <a:r>
              <a:rPr lang="en-US" dirty="0"/>
              <a:t>her</a:t>
            </a:r>
            <a:r>
              <a:rPr lang="en" dirty="0"/>
              <a:t> career:-</a:t>
            </a:r>
            <a:endParaRPr lang="en-US" dirty="0"/>
          </a:p>
          <a:p>
            <a:pPr marL="457200" lvl="0" indent="-311150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</a:pPr>
            <a:r>
              <a:rPr lang="en-US" dirty="0"/>
              <a:t>Scaled Mt. Everest in 2011 (Youngest girl from Haryana to have done so)</a:t>
            </a:r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dirty="0"/>
              <a:t>Scaled numerous 6000m+ peaks such as Deo Tibba and Hanuman Tibba</a:t>
            </a:r>
            <a:endParaRPr dirty="0"/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dirty="0"/>
              <a:t>Have completed around 15+ 5000m+ expeditions in the last 7 years </a:t>
            </a:r>
            <a:endParaRPr dirty="0"/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dirty="0"/>
              <a:t>Cycled from Kanyakumari to Khardung la pass (4656 km.) as a solo cyclist over a period of 46 days</a:t>
            </a:r>
            <a:endParaRPr dirty="0"/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dirty="0"/>
              <a:t>Brand Ambassador of “Beti Bachao - Beti Padao” campaign. </a:t>
            </a:r>
            <a:endParaRPr dirty="0"/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dirty="0"/>
              <a:t>Received Sponsorship from national and international agencies for </a:t>
            </a:r>
            <a:r>
              <a:rPr lang="en-US" dirty="0"/>
              <a:t>her</a:t>
            </a:r>
            <a:r>
              <a:rPr lang="en" dirty="0"/>
              <a:t> </a:t>
            </a:r>
            <a:r>
              <a:rPr lang="en-US" dirty="0"/>
              <a:t>previous </a:t>
            </a:r>
            <a:r>
              <a:rPr lang="en" dirty="0"/>
              <a:t>expedition</a:t>
            </a:r>
            <a:r>
              <a:rPr lang="en-US" dirty="0"/>
              <a:t>s.</a:t>
            </a:r>
            <a:endParaRPr lang="en" dirty="0"/>
          </a:p>
          <a:p>
            <a:pPr marL="457200" indent="-311150">
              <a:lnSpc>
                <a:spcPct val="200000"/>
              </a:lnSpc>
              <a:spcAft>
                <a:spcPts val="0"/>
              </a:spcAft>
              <a:buFont typeface="Calibri"/>
              <a:buAutoNum type="arabicPeriod"/>
            </a:pPr>
            <a:r>
              <a:rPr lang="en-US" dirty="0"/>
              <a:t>Awarded </a:t>
            </a:r>
            <a:r>
              <a:rPr lang="en-US" dirty="0" err="1"/>
              <a:t>Nari</a:t>
            </a:r>
            <a:r>
              <a:rPr lang="en-US" dirty="0"/>
              <a:t> Shakti Award by the Honorable President of India in 2016</a:t>
            </a:r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dirty="0"/>
              <a:t>Received Kalpana Chawla Award 2018- Chandigarh.</a:t>
            </a:r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b="1" dirty="0"/>
              <a:t>Special Lunch Invitation on 15</a:t>
            </a:r>
            <a:r>
              <a:rPr lang="en-US" b="1" baseline="30000" dirty="0"/>
              <a:t>th</a:t>
            </a:r>
            <a:r>
              <a:rPr lang="en-US" b="1" dirty="0"/>
              <a:t>. August 2018 at President house with Honorable President of India.</a:t>
            </a:r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endParaRPr dirty="0"/>
          </a:p>
          <a:p>
            <a:pPr marL="0" lvl="0" indent="0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87428-0EF9-44EF-BC16-588AE97B3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320" y="209107"/>
            <a:ext cx="1373392" cy="5516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793" y="209107"/>
            <a:ext cx="1638969" cy="658297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- Ranchi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10" name="Google Shape;343;p36">
            <a:extLst>
              <a:ext uri="{FF2B5EF4-FFF2-40B4-BE49-F238E27FC236}">
                <a16:creationId xmlns:a16="http://schemas.microsoft.com/office/drawing/2014/main" id="{2814F62C-4C65-4817-AD6C-64B06B58054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239" y="914291"/>
            <a:ext cx="2897680" cy="203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oogle Shape;353;p37">
            <a:extLst>
              <a:ext uri="{FF2B5EF4-FFF2-40B4-BE49-F238E27FC236}">
                <a16:creationId xmlns:a16="http://schemas.microsoft.com/office/drawing/2014/main" id="{991EDB7B-6F80-4ED0-848D-BBCD5E4F44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7935" y="879230"/>
            <a:ext cx="5473827" cy="38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oogle Shape;355;p37">
            <a:extLst>
              <a:ext uri="{FF2B5EF4-FFF2-40B4-BE49-F238E27FC236}">
                <a16:creationId xmlns:a16="http://schemas.microsoft.com/office/drawing/2014/main" id="{01105161-9B2E-428E-A29C-5B54525F903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239" y="3112045"/>
            <a:ext cx="2897680" cy="1659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1845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38" y="209107"/>
            <a:ext cx="1273824" cy="511635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- Durgapur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7" name="Google Shape;370;p39">
            <a:extLst>
              <a:ext uri="{FF2B5EF4-FFF2-40B4-BE49-F238E27FC236}">
                <a16:creationId xmlns:a16="http://schemas.microsoft.com/office/drawing/2014/main" id="{E9704E60-85BC-4D40-9D91-BF672A0A18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238" y="768073"/>
            <a:ext cx="5196250" cy="2523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oogle Shape;371;p39">
            <a:extLst>
              <a:ext uri="{FF2B5EF4-FFF2-40B4-BE49-F238E27FC236}">
                <a16:creationId xmlns:a16="http://schemas.microsoft.com/office/drawing/2014/main" id="{01FBF8AD-45D6-4842-9C0F-54BBB22CC63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239" y="3341542"/>
            <a:ext cx="5196250" cy="1427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oogle Shape;381;p40">
            <a:extLst>
              <a:ext uri="{FF2B5EF4-FFF2-40B4-BE49-F238E27FC236}">
                <a16:creationId xmlns:a16="http://schemas.microsoft.com/office/drawing/2014/main" id="{B428341E-9798-43E2-B419-1874BA41AD1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4723" y="783488"/>
            <a:ext cx="3147039" cy="2508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oogle Shape;392;p41">
            <a:extLst>
              <a:ext uri="{FF2B5EF4-FFF2-40B4-BE49-F238E27FC236}">
                <a16:creationId xmlns:a16="http://schemas.microsoft.com/office/drawing/2014/main" id="{64B83A5E-B53A-4195-840B-201084ADAA1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4722" y="3491326"/>
            <a:ext cx="3147039" cy="127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6631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38" y="209107"/>
            <a:ext cx="1273824" cy="511635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– President’s House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10" name="Google Shape;400;p42">
            <a:extLst>
              <a:ext uri="{FF2B5EF4-FFF2-40B4-BE49-F238E27FC236}">
                <a16:creationId xmlns:a16="http://schemas.microsoft.com/office/drawing/2014/main" id="{C534A4D3-0FF8-4827-9417-9F7D2011C9D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84" y="830380"/>
            <a:ext cx="2190653" cy="393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oogle Shape;401;p42">
            <a:extLst>
              <a:ext uri="{FF2B5EF4-FFF2-40B4-BE49-F238E27FC236}">
                <a16:creationId xmlns:a16="http://schemas.microsoft.com/office/drawing/2014/main" id="{A4113387-C32F-4679-88F5-156203AAC15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8463" y="830380"/>
            <a:ext cx="2057561" cy="393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oogle Shape;402;p42">
            <a:extLst>
              <a:ext uri="{FF2B5EF4-FFF2-40B4-BE49-F238E27FC236}">
                <a16:creationId xmlns:a16="http://schemas.microsoft.com/office/drawing/2014/main" id="{033F1995-BD75-420A-A3C0-B64C405E1C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4979" y="830380"/>
            <a:ext cx="2008607" cy="393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Google Shape;405;p42">
            <a:extLst>
              <a:ext uri="{FF2B5EF4-FFF2-40B4-BE49-F238E27FC236}">
                <a16:creationId xmlns:a16="http://schemas.microsoft.com/office/drawing/2014/main" id="{92BF6EDF-1FC5-4BEF-A369-46A8278AC7B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45987" y="814964"/>
            <a:ext cx="1850090" cy="3954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3699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38" y="209107"/>
            <a:ext cx="1273824" cy="511635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- </a:t>
            </a:r>
            <a:r>
              <a:rPr lang="en-US" sz="2800" dirty="0" err="1"/>
              <a:t>Silliguri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9" name="Google Shape;441;p46">
            <a:extLst>
              <a:ext uri="{FF2B5EF4-FFF2-40B4-BE49-F238E27FC236}">
                <a16:creationId xmlns:a16="http://schemas.microsoft.com/office/drawing/2014/main" id="{2B29510B-1C2D-431E-B3EB-2C57CAA640E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224" y="830380"/>
            <a:ext cx="2507068" cy="1880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oogle Shape;442;p46">
            <a:extLst>
              <a:ext uri="{FF2B5EF4-FFF2-40B4-BE49-F238E27FC236}">
                <a16:creationId xmlns:a16="http://schemas.microsoft.com/office/drawing/2014/main" id="{F65F4BF3-B36F-45B3-846F-5B53B70E1A4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224" y="2948565"/>
            <a:ext cx="2507068" cy="1880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oogle Shape;458;p48">
            <a:extLst>
              <a:ext uri="{FF2B5EF4-FFF2-40B4-BE49-F238E27FC236}">
                <a16:creationId xmlns:a16="http://schemas.microsoft.com/office/drawing/2014/main" id="{11AFA4CA-FFF7-4B53-9299-5E6D0B092F9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4555" y="814965"/>
            <a:ext cx="5787208" cy="4013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7294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38" y="209107"/>
            <a:ext cx="1273824" cy="511635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– Crossing the Border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7" name="Google Shape;488;p51">
            <a:extLst>
              <a:ext uri="{FF2B5EF4-FFF2-40B4-BE49-F238E27FC236}">
                <a16:creationId xmlns:a16="http://schemas.microsoft.com/office/drawing/2014/main" id="{D3CD2C6F-038B-4F53-917B-B4A22081EF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086" y="720741"/>
            <a:ext cx="2599899" cy="40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01;p53">
            <a:extLst>
              <a:ext uri="{FF2B5EF4-FFF2-40B4-BE49-F238E27FC236}">
                <a16:creationId xmlns:a16="http://schemas.microsoft.com/office/drawing/2014/main" id="{E33DBDA0-5F1B-4B36-A575-7ABA5DC7BC9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6649" y="814965"/>
            <a:ext cx="6040266" cy="3919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2240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38" y="209107"/>
            <a:ext cx="1273824" cy="511635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- Nepal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6" name="Google Shape;508;p54">
            <a:extLst>
              <a:ext uri="{FF2B5EF4-FFF2-40B4-BE49-F238E27FC236}">
                <a16:creationId xmlns:a16="http://schemas.microsoft.com/office/drawing/2014/main" id="{62E4723B-A564-4413-AAA4-487EE57672F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969" y="830380"/>
            <a:ext cx="3323175" cy="221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oogle Shape;512;p54">
            <a:extLst>
              <a:ext uri="{FF2B5EF4-FFF2-40B4-BE49-F238E27FC236}">
                <a16:creationId xmlns:a16="http://schemas.microsoft.com/office/drawing/2014/main" id="{5E3D4727-27C8-4F4A-965D-F2E5A9AA7D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968" y="3127297"/>
            <a:ext cx="3323175" cy="1716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oogle Shape;520;p55">
            <a:extLst>
              <a:ext uri="{FF2B5EF4-FFF2-40B4-BE49-F238E27FC236}">
                <a16:creationId xmlns:a16="http://schemas.microsoft.com/office/drawing/2014/main" id="{FDE97408-6906-43E2-9D90-528BFD3F89C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2034" y="814966"/>
            <a:ext cx="5009728" cy="4028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9526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38" y="209107"/>
            <a:ext cx="1273824" cy="511635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- Nepal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7" name="Google Shape;533;p57">
            <a:extLst>
              <a:ext uri="{FF2B5EF4-FFF2-40B4-BE49-F238E27FC236}">
                <a16:creationId xmlns:a16="http://schemas.microsoft.com/office/drawing/2014/main" id="{EC13784A-77C4-4149-ABBD-36A3B443E9F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414" y="830380"/>
            <a:ext cx="5064370" cy="3965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oogle Shape;526;p56">
            <a:extLst>
              <a:ext uri="{FF2B5EF4-FFF2-40B4-BE49-F238E27FC236}">
                <a16:creationId xmlns:a16="http://schemas.microsoft.com/office/drawing/2014/main" id="{9010C71D-BC0A-4922-A782-A8B81E20BE1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3631" y="830380"/>
            <a:ext cx="3208131" cy="3965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8724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38" y="209107"/>
            <a:ext cx="1273824" cy="511635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– </a:t>
            </a:r>
            <a:r>
              <a:rPr lang="en-US" sz="2800" dirty="0" err="1"/>
              <a:t>Pashupatinath</a:t>
            </a:r>
            <a:r>
              <a:rPr lang="en-US" sz="2800" dirty="0"/>
              <a:t> Mandir</a:t>
            </a:r>
            <a:br>
              <a:rPr lang="en-US" sz="2800" dirty="0"/>
            </a:br>
            <a:endParaRPr lang="e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236A9-0554-4FE8-9F76-E41643D4C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69" y="2951332"/>
            <a:ext cx="4763162" cy="1967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F8560-DF3E-44D9-AF72-1AD1AF0F0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534" y="736157"/>
            <a:ext cx="3814597" cy="4182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0DF29-2A30-4B25-90CF-261D6C137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869" y="732465"/>
            <a:ext cx="4763162" cy="2104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5132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F369-4006-4AF5-ACB7-55EF9F9A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38" y="209107"/>
            <a:ext cx="1273824" cy="511635"/>
          </a:xfrm>
          <a:prstGeom prst="rect">
            <a:avLst/>
          </a:prstGeom>
        </p:spPr>
      </p:pic>
      <p:sp>
        <p:nvSpPr>
          <p:cNvPr id="8" name="Shape 170">
            <a:extLst>
              <a:ext uri="{FF2B5EF4-FFF2-40B4-BE49-F238E27FC236}">
                <a16:creationId xmlns:a16="http://schemas.microsoft.com/office/drawing/2014/main" id="{1D39D5DD-F422-45E9-9ED2-764930B9E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23" y="224522"/>
            <a:ext cx="7505700" cy="5904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dirty="0"/>
              <a:t>Memorable Pictures – Back to Home</a:t>
            </a:r>
            <a:endParaRPr lang="en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80E6F7-DF87-4C0C-A6AF-55729701E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893" y="768338"/>
            <a:ext cx="3729869" cy="2115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6792E0-275B-4545-AB47-28E1F6495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463" y="3012832"/>
            <a:ext cx="2763300" cy="1805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6ECFBB-A6B7-491C-8BDF-212EEA6E2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962" y="3012832"/>
            <a:ext cx="2587789" cy="1805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3E9DF-51F3-4EC4-82D9-33C0B0FBD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38" y="3012832"/>
            <a:ext cx="2885013" cy="1805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05B3D-7420-4347-9F8C-EE6E2F535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38" y="756747"/>
            <a:ext cx="4614900" cy="2127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2623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5EC1-DC68-42F1-8FDB-FC2C61D1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68255"/>
            <a:ext cx="8092440" cy="671000"/>
          </a:xfrm>
        </p:spPr>
        <p:txBody>
          <a:bodyPr/>
          <a:lstStyle/>
          <a:p>
            <a:pPr algn="ctr"/>
            <a:r>
              <a:rPr lang="en-IN" dirty="0"/>
              <a:t>Thanks</a:t>
            </a:r>
            <a:br>
              <a:rPr lang="en-IN" dirty="0"/>
            </a:br>
            <a:r>
              <a:rPr lang="en-IN" sz="1800" dirty="0" err="1">
                <a:solidFill>
                  <a:srgbClr val="FF0000"/>
                </a:solidFill>
              </a:rPr>
              <a:t>Rtn</a:t>
            </a:r>
            <a:r>
              <a:rPr lang="en-IN" sz="1800" dirty="0">
                <a:solidFill>
                  <a:srgbClr val="FF0000"/>
                </a:solidFill>
              </a:rPr>
              <a:t>. Arun Gupta</a:t>
            </a:r>
            <a:br>
              <a:rPr lang="en-IN" sz="1800" dirty="0">
                <a:solidFill>
                  <a:srgbClr val="FF0000"/>
                </a:solidFill>
              </a:rPr>
            </a:br>
            <a:r>
              <a:rPr lang="en-IN" sz="1600" dirty="0">
                <a:solidFill>
                  <a:srgbClr val="FF0000"/>
                </a:solidFill>
              </a:rPr>
              <a:t>Chief Coordinator – Unity in Rotary Showcase (5000km Solo Cycling Expedition)</a:t>
            </a:r>
            <a:br>
              <a:rPr lang="en-IN" sz="1600" dirty="0">
                <a:solidFill>
                  <a:srgbClr val="FF0000"/>
                </a:solidFill>
              </a:rPr>
            </a:br>
            <a:r>
              <a:rPr lang="en-IN" sz="1600" dirty="0">
                <a:solidFill>
                  <a:srgbClr val="FF0000"/>
                </a:solidFill>
              </a:rPr>
              <a:t>President Elect.</a:t>
            </a:r>
            <a:br>
              <a:rPr lang="en-IN" sz="1600" dirty="0">
                <a:solidFill>
                  <a:srgbClr val="FF0000"/>
                </a:solidFill>
              </a:rPr>
            </a:br>
            <a:r>
              <a:rPr lang="en-IN" sz="1600" dirty="0">
                <a:solidFill>
                  <a:srgbClr val="FF0000"/>
                </a:solidFill>
              </a:rPr>
              <a:t>Rotary Club of Rewari Main, Distt: 3011</a:t>
            </a:r>
            <a:br>
              <a:rPr lang="en-IN" sz="1600" dirty="0">
                <a:solidFill>
                  <a:srgbClr val="FF0000"/>
                </a:solidFill>
              </a:rPr>
            </a:br>
            <a:r>
              <a:rPr lang="en-IN" sz="1600" dirty="0">
                <a:solidFill>
                  <a:srgbClr val="FF0000"/>
                </a:solidFill>
              </a:rPr>
              <a:t>Mob:- 9215224720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03598-B6AA-497E-9DCA-8B4D60782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300" y="521696"/>
            <a:ext cx="3720353" cy="14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5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368300"/>
            <a:ext cx="7505700" cy="954600"/>
          </a:xfrm>
        </p:spPr>
        <p:txBody>
          <a:bodyPr/>
          <a:lstStyle/>
          <a:p>
            <a:r>
              <a:rPr lang="en-US" dirty="0"/>
              <a:t>               Achievements &amp; Awards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2959" y="1365235"/>
            <a:ext cx="4134512" cy="3187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29" y="1365235"/>
            <a:ext cx="4042720" cy="320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31A68-D1BA-406F-9445-A7BCD5B80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095" y="209107"/>
            <a:ext cx="1830617" cy="7352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233464"/>
            <a:ext cx="7505700" cy="667966"/>
          </a:xfrm>
        </p:spPr>
        <p:txBody>
          <a:bodyPr/>
          <a:lstStyle/>
          <a:p>
            <a:r>
              <a:rPr lang="en-US" dirty="0"/>
              <a:t>           Achievements &amp; Awards: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3" y="1170211"/>
            <a:ext cx="4868282" cy="3615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0336" y="1200691"/>
            <a:ext cx="3182643" cy="356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938917" y="771898"/>
            <a:ext cx="1994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International</a:t>
            </a:r>
            <a:r>
              <a:rPr lang="en-US" dirty="0"/>
              <a:t> </a:t>
            </a:r>
            <a:r>
              <a:rPr lang="en-US" u="sng" dirty="0"/>
              <a:t>Coverage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9D0EC-3997-421C-81C2-B8568A8C6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440" y="209107"/>
            <a:ext cx="1556272" cy="6250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935882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Achievement &amp; Awards : </a:t>
            </a:r>
            <a:endParaRPr/>
          </a:p>
        </p:txBody>
      </p:sp>
      <p:pic>
        <p:nvPicPr>
          <p:cNvPr id="7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372" y="1006706"/>
            <a:ext cx="4046707" cy="376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91457" y="1120754"/>
            <a:ext cx="4267199" cy="2448000"/>
          </a:xfrm>
        </p:spPr>
        <p:txBody>
          <a:bodyPr/>
          <a:lstStyle/>
          <a:p>
            <a:pPr>
              <a:buNone/>
            </a:pPr>
            <a:r>
              <a:rPr lang="en-US" dirty="0"/>
              <a:t>  1. Awarded </a:t>
            </a:r>
            <a:r>
              <a:rPr lang="en-US" dirty="0" err="1"/>
              <a:t>Nari</a:t>
            </a:r>
            <a:r>
              <a:rPr lang="en-US" dirty="0"/>
              <a:t> Shakti Award by the Honorable President     of India in 2016.</a:t>
            </a:r>
          </a:p>
          <a:p>
            <a:pPr>
              <a:buNone/>
            </a:pPr>
            <a:r>
              <a:rPr lang="en-US" dirty="0"/>
              <a:t>  2.BSF Daughter Award – 2013.</a:t>
            </a:r>
          </a:p>
          <a:p>
            <a:pPr>
              <a:buNone/>
            </a:pPr>
            <a:r>
              <a:rPr lang="en-US" dirty="0"/>
              <a:t>  3.Bharat Gorav Award – 2012.</a:t>
            </a:r>
          </a:p>
          <a:p>
            <a:pPr>
              <a:buNone/>
            </a:pPr>
            <a:r>
              <a:rPr lang="en-US" dirty="0"/>
              <a:t>  4.Haryana Heroes  Award – 2017.</a:t>
            </a:r>
          </a:p>
          <a:p>
            <a:pPr>
              <a:buNone/>
            </a:pPr>
            <a:r>
              <a:rPr lang="en-US" dirty="0"/>
              <a:t>  5.Press coverage in Indian, European and Middle Eastern newspapers.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6E4E1-06C0-4996-86FE-078D1C982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280" y="209107"/>
            <a:ext cx="1693432" cy="680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410" y="401733"/>
            <a:ext cx="7505700" cy="972766"/>
          </a:xfrm>
        </p:spPr>
        <p:txBody>
          <a:bodyPr/>
          <a:lstStyle/>
          <a:p>
            <a:pPr>
              <a:buNone/>
            </a:pPr>
            <a:r>
              <a:rPr lang="en-US" b="1" dirty="0"/>
              <a:t>Brand Ambassador  </a:t>
            </a:r>
            <a:r>
              <a:rPr lang="en-US" dirty="0"/>
              <a:t>of Prime Minister’s “Beti Bachao Beti Padao”  Photo by – Staff member [Peak- BETI] Bitmap On the 5</a:t>
            </a:r>
            <a:r>
              <a:rPr lang="en-US" baseline="30000" dirty="0"/>
              <a:t>th</a:t>
            </a:r>
            <a:r>
              <a:rPr lang="en-US" dirty="0"/>
              <a:t> of June she resumed her downward journey. The group stopped at camp 1 to have lunch and continued their descent to the base camp. The entire team was at the base camp except two of the HAFs including her stayed back at camp 1.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5" y="1478502"/>
            <a:ext cx="2956745" cy="3308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80" y="1478502"/>
            <a:ext cx="4909224" cy="3308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6C3B5-E1B1-4C02-A034-5B36F887E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080" y="209107"/>
            <a:ext cx="1057241" cy="4246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267390" y="215685"/>
            <a:ext cx="7505700" cy="14423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000" dirty="0"/>
              <a:t>Another never before done Exp</a:t>
            </a:r>
            <a:r>
              <a:rPr lang="en-US" sz="2000" dirty="0"/>
              <a:t>e</a:t>
            </a:r>
            <a:r>
              <a:rPr lang="en" sz="2000" dirty="0"/>
              <a:t>dition.                                         </a:t>
            </a:r>
            <a:endParaRPr lang="en" sz="2800" dirty="0"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267390" y="1100280"/>
            <a:ext cx="8349502" cy="277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She is now 1</a:t>
            </a:r>
            <a:r>
              <a:rPr lang="en-US" sz="1400" baseline="30000" dirty="0"/>
              <a:t>st</a:t>
            </a:r>
            <a:r>
              <a:rPr lang="en-US" sz="1400" dirty="0"/>
              <a:t>. Girl in India to cover this route over Cycle (Solo Cycling) and will be eligible for Record making in Limca  Book of records.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Daily blogs of travel activity and tree plantation activity posted on Social media by various bloggers/ Followers. https://travelogues.co/2018/08/09/day-24-gujarat-to-nepal-on-cycle-with-rtn-sunita-singh-choken/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She posted videos/ Images of plantation on her blog while she met prominent personalities of Town/City, Rotary Clubs &amp; Rotary Distt. representatives.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Videos and Photos posted on official facebook page of RC Rewari Main &amp; Rotary District – 3011. </a:t>
            </a:r>
          </a:p>
          <a:p>
            <a:pPr lvl="0">
              <a:spcAft>
                <a:spcPts val="0"/>
              </a:spcAft>
              <a:buNone/>
            </a:pPr>
            <a:r>
              <a:rPr lang="en-US" sz="1400" dirty="0">
                <a:solidFill>
                  <a:srgbClr val="002060"/>
                </a:solidFill>
              </a:rPr>
              <a:t>          </a:t>
            </a:r>
            <a:r>
              <a:rPr lang="en-US" sz="1400" dirty="0">
                <a:solidFill>
                  <a:srgbClr val="002060"/>
                </a:solidFill>
                <a:hlinkClick r:id="rId3"/>
              </a:rPr>
              <a:t>https://www.facebook.com/462218487145929/posts/2038707752830320/</a:t>
            </a:r>
            <a:endParaRPr lang="en-US" sz="1400" dirty="0">
              <a:solidFill>
                <a:srgbClr val="002060"/>
              </a:solidFill>
            </a:endParaRPr>
          </a:p>
          <a:p>
            <a:pPr lvl="0">
              <a:spcAft>
                <a:spcPts val="0"/>
              </a:spcAft>
              <a:buNone/>
            </a:pPr>
            <a:r>
              <a:rPr lang="en-US" sz="1400" dirty="0">
                <a:solidFill>
                  <a:srgbClr val="002060"/>
                </a:solidFill>
              </a:rPr>
              <a:t>          https://www.facebook.com/RotaryDistrict3011/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AutoNum type="arabicPeriod" startAt="5"/>
            </a:pPr>
            <a:r>
              <a:rPr lang="en-US" sz="1400" b="1" dirty="0"/>
              <a:t>Exchanged the flag of Rotary club of Rewari Main with all the Rotary Clubs on route. </a:t>
            </a:r>
          </a:p>
        </p:txBody>
      </p:sp>
      <p:sp>
        <p:nvSpPr>
          <p:cNvPr id="4" name="Shape 158">
            <a:extLst>
              <a:ext uri="{FF2B5EF4-FFF2-40B4-BE49-F238E27FC236}">
                <a16:creationId xmlns:a16="http://schemas.microsoft.com/office/drawing/2014/main" id="{C5083252-3105-42AF-B204-F08786EA82FF}"/>
              </a:ext>
            </a:extLst>
          </p:cNvPr>
          <p:cNvSpPr txBox="1">
            <a:spLocks/>
          </p:cNvSpPr>
          <p:nvPr/>
        </p:nvSpPr>
        <p:spPr>
          <a:xfrm>
            <a:off x="537210" y="3476624"/>
            <a:ext cx="7505700" cy="5064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lang="en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8460F-6A2E-4B49-AD67-8047F75B1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683" y="209108"/>
            <a:ext cx="1588030" cy="6378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267390" y="268150"/>
            <a:ext cx="7505700" cy="14423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000" dirty="0"/>
              <a:t>Objective :- Fellowship between Rotary Clubs and Districts.</a:t>
            </a:r>
            <a:endParaRPr lang="en" sz="2800" dirty="0"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267390" y="620600"/>
            <a:ext cx="8349502" cy="277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spcAft>
                <a:spcPts val="0"/>
              </a:spcAft>
              <a:buNone/>
            </a:pPr>
            <a:r>
              <a:rPr lang="en-US" sz="1400" dirty="0"/>
              <a:t>Rotary Districts &amp; Rotary Clubs associated with us and helping in this initiative are:-</a:t>
            </a:r>
          </a:p>
          <a:p>
            <a:pPr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</a:rPr>
              <a:t>Rotary </a:t>
            </a:r>
            <a:r>
              <a:rPr lang="en" sz="1400" dirty="0">
                <a:solidFill>
                  <a:srgbClr val="FF0000"/>
                </a:solidFill>
              </a:rPr>
              <a:t>Dist</a:t>
            </a:r>
            <a:r>
              <a:rPr lang="en-US" sz="1400" dirty="0">
                <a:solidFill>
                  <a:srgbClr val="FF0000"/>
                </a:solidFill>
              </a:rPr>
              <a:t>ricts :- </a:t>
            </a:r>
          </a:p>
          <a:p>
            <a:pPr>
              <a:spcAft>
                <a:spcPts val="0"/>
              </a:spcAft>
              <a:buNone/>
            </a:pPr>
            <a:r>
              <a:rPr lang="en-US" sz="1400" dirty="0">
                <a:solidFill>
                  <a:srgbClr val="002060"/>
                </a:solidFill>
              </a:rPr>
              <a:t>3060, 3051, 3054, 3040, 3030, 3240, 3261, 3250, 3291, 3292.</a:t>
            </a:r>
          </a:p>
          <a:p>
            <a:pPr>
              <a:spcAft>
                <a:spcPts val="0"/>
              </a:spcAft>
              <a:buNone/>
            </a:pPr>
            <a:endParaRPr lang="en-US" sz="1400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</a:rPr>
              <a:t>Rotary Clubs:- </a:t>
            </a:r>
          </a:p>
          <a:p>
            <a:pPr>
              <a:spcAft>
                <a:spcPts val="0"/>
              </a:spcAft>
              <a:buNone/>
            </a:pPr>
            <a:r>
              <a:rPr lang="en-US" sz="1400" dirty="0">
                <a:solidFill>
                  <a:srgbClr val="002060"/>
                </a:solidFill>
              </a:rPr>
              <a:t>RC </a:t>
            </a:r>
            <a:r>
              <a:rPr lang="en-US" sz="1400" dirty="0" err="1">
                <a:solidFill>
                  <a:srgbClr val="002060"/>
                </a:solidFill>
              </a:rPr>
              <a:t>Viraval</a:t>
            </a:r>
            <a:r>
              <a:rPr lang="en-US" sz="1400" dirty="0">
                <a:solidFill>
                  <a:srgbClr val="002060"/>
                </a:solidFill>
              </a:rPr>
              <a:t>, RC Bhuj </a:t>
            </a:r>
            <a:r>
              <a:rPr lang="en-US" sz="1400" dirty="0" err="1">
                <a:solidFill>
                  <a:srgbClr val="002060"/>
                </a:solidFill>
              </a:rPr>
              <a:t>Wallcity</a:t>
            </a:r>
            <a:r>
              <a:rPr lang="en-US" sz="1400" dirty="0">
                <a:solidFill>
                  <a:srgbClr val="002060"/>
                </a:solidFill>
              </a:rPr>
              <a:t>, RC Rajkot Greater, RC Rajkot Midtown, RC </a:t>
            </a:r>
            <a:r>
              <a:rPr lang="en-US" sz="1400" dirty="0" err="1">
                <a:solidFill>
                  <a:srgbClr val="002060"/>
                </a:solidFill>
              </a:rPr>
              <a:t>Halvad</a:t>
            </a:r>
            <a:r>
              <a:rPr lang="en-US" sz="1400" dirty="0">
                <a:solidFill>
                  <a:srgbClr val="002060"/>
                </a:solidFill>
              </a:rPr>
              <a:t>, RC Junagarh, RC </a:t>
            </a:r>
            <a:r>
              <a:rPr lang="en-US" sz="1400" dirty="0" err="1">
                <a:solidFill>
                  <a:srgbClr val="002060"/>
                </a:solidFill>
              </a:rPr>
              <a:t>Jetpur</a:t>
            </a:r>
            <a:r>
              <a:rPr lang="en-US" sz="1400" dirty="0">
                <a:solidFill>
                  <a:srgbClr val="002060"/>
                </a:solidFill>
              </a:rPr>
              <a:t>, RC Morbi, RC </a:t>
            </a:r>
            <a:r>
              <a:rPr lang="en-US" sz="1400" dirty="0" err="1">
                <a:solidFill>
                  <a:srgbClr val="002060"/>
                </a:solidFill>
              </a:rPr>
              <a:t>Gandhidham</a:t>
            </a:r>
            <a:r>
              <a:rPr lang="en-US" sz="1400" dirty="0">
                <a:solidFill>
                  <a:srgbClr val="002060"/>
                </a:solidFill>
              </a:rPr>
              <a:t> Midtown, RC, </a:t>
            </a:r>
            <a:r>
              <a:rPr lang="en-US" sz="1400" dirty="0" err="1">
                <a:solidFill>
                  <a:srgbClr val="002060"/>
                </a:solidFill>
              </a:rPr>
              <a:t>Bachau</a:t>
            </a:r>
            <a:r>
              <a:rPr lang="en-US" sz="1400" dirty="0">
                <a:solidFill>
                  <a:srgbClr val="002060"/>
                </a:solidFill>
              </a:rPr>
              <a:t>, RC Ahmedabad Majesty, RC </a:t>
            </a:r>
            <a:r>
              <a:rPr lang="en-US" sz="1400" dirty="0" err="1">
                <a:solidFill>
                  <a:srgbClr val="002060"/>
                </a:solidFill>
              </a:rPr>
              <a:t>Dahod</a:t>
            </a:r>
            <a:r>
              <a:rPr lang="en-US" sz="1400" dirty="0">
                <a:solidFill>
                  <a:srgbClr val="002060"/>
                </a:solidFill>
              </a:rPr>
              <a:t>, RC Godhra, RC </a:t>
            </a:r>
            <a:r>
              <a:rPr lang="en-US" sz="1400" dirty="0" err="1">
                <a:solidFill>
                  <a:srgbClr val="002060"/>
                </a:solidFill>
              </a:rPr>
              <a:t>Jhabua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Jhabua</a:t>
            </a:r>
            <a:r>
              <a:rPr lang="en-US" sz="1400" dirty="0">
                <a:solidFill>
                  <a:srgbClr val="002060"/>
                </a:solidFill>
              </a:rPr>
              <a:t> Azad, RC </a:t>
            </a:r>
            <a:r>
              <a:rPr lang="en-US" sz="1400" dirty="0" err="1">
                <a:solidFill>
                  <a:srgbClr val="002060"/>
                </a:solidFill>
              </a:rPr>
              <a:t>Rajgarh</a:t>
            </a:r>
            <a:r>
              <a:rPr lang="en-US" sz="1400" dirty="0">
                <a:solidFill>
                  <a:srgbClr val="002060"/>
                </a:solidFill>
              </a:rPr>
              <a:t>, RC Dhar &amp; Other Rotary Clubs, RC Indore Central &amp; other Rotary Clubs, RC </a:t>
            </a:r>
            <a:r>
              <a:rPr lang="en-US" sz="1400" dirty="0" err="1">
                <a:solidFill>
                  <a:srgbClr val="002060"/>
                </a:solidFill>
              </a:rPr>
              <a:t>Hatpiplya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Itarsi</a:t>
            </a:r>
            <a:r>
              <a:rPr lang="en-US" sz="1400" dirty="0">
                <a:solidFill>
                  <a:srgbClr val="002060"/>
                </a:solidFill>
              </a:rPr>
              <a:t>, RC Nagpur, RC </a:t>
            </a:r>
            <a:r>
              <a:rPr lang="en-US" sz="1400" dirty="0" err="1">
                <a:solidFill>
                  <a:srgbClr val="002060"/>
                </a:solidFill>
              </a:rPr>
              <a:t>Durg</a:t>
            </a:r>
            <a:r>
              <a:rPr lang="en-US" sz="1400" dirty="0">
                <a:solidFill>
                  <a:srgbClr val="002060"/>
                </a:solidFill>
              </a:rPr>
              <a:t> Greater, RC Bilaspur, RC </a:t>
            </a:r>
            <a:r>
              <a:rPr lang="en-US" sz="1400" dirty="0" err="1">
                <a:solidFill>
                  <a:srgbClr val="002060"/>
                </a:solidFill>
              </a:rPr>
              <a:t>Raigarh</a:t>
            </a:r>
            <a:r>
              <a:rPr lang="en-US" sz="1400" dirty="0">
                <a:solidFill>
                  <a:srgbClr val="002060"/>
                </a:solidFill>
              </a:rPr>
              <a:t> Steel City, RC </a:t>
            </a:r>
            <a:r>
              <a:rPr lang="en-US" sz="1400" dirty="0" err="1">
                <a:solidFill>
                  <a:srgbClr val="002060"/>
                </a:solidFill>
              </a:rPr>
              <a:t>Bhilai</a:t>
            </a:r>
            <a:r>
              <a:rPr lang="en-US" sz="1400" dirty="0">
                <a:solidFill>
                  <a:srgbClr val="002060"/>
                </a:solidFill>
              </a:rPr>
              <a:t> Greater, RC Raipur Queens, RC </a:t>
            </a:r>
            <a:r>
              <a:rPr lang="en-US" sz="1400" dirty="0" err="1">
                <a:solidFill>
                  <a:srgbClr val="002060"/>
                </a:solidFill>
              </a:rPr>
              <a:t>Sundargarh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Gumla</a:t>
            </a:r>
            <a:r>
              <a:rPr lang="en-US" sz="1400" dirty="0">
                <a:solidFill>
                  <a:srgbClr val="002060"/>
                </a:solidFill>
              </a:rPr>
              <a:t>, RC Ranchi, RC </a:t>
            </a:r>
            <a:r>
              <a:rPr lang="en-US" sz="1400" dirty="0" err="1">
                <a:solidFill>
                  <a:srgbClr val="002060"/>
                </a:solidFill>
              </a:rPr>
              <a:t>Bokaro</a:t>
            </a:r>
            <a:r>
              <a:rPr lang="en-US" sz="1400" dirty="0">
                <a:solidFill>
                  <a:srgbClr val="002060"/>
                </a:solidFill>
              </a:rPr>
              <a:t> Midtown Couples, RC Dhanbad, RC Durgapur, RC Amenity </a:t>
            </a:r>
            <a:r>
              <a:rPr lang="en-US" sz="1400" dirty="0" err="1">
                <a:solidFill>
                  <a:srgbClr val="002060"/>
                </a:solidFill>
              </a:rPr>
              <a:t>Bhardaman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Kulti</a:t>
            </a:r>
            <a:r>
              <a:rPr lang="en-US" sz="1400" dirty="0">
                <a:solidFill>
                  <a:srgbClr val="002060"/>
                </a:solidFill>
              </a:rPr>
              <a:t>, RC Asansol, RC </a:t>
            </a:r>
            <a:r>
              <a:rPr lang="en-US" sz="1400" dirty="0" err="1">
                <a:solidFill>
                  <a:srgbClr val="002060"/>
                </a:solidFill>
              </a:rPr>
              <a:t>Raniganj</a:t>
            </a:r>
            <a:r>
              <a:rPr lang="en-US" sz="1400" dirty="0">
                <a:solidFill>
                  <a:srgbClr val="002060"/>
                </a:solidFill>
              </a:rPr>
              <a:t>, RC Calcutta </a:t>
            </a:r>
            <a:r>
              <a:rPr lang="en-US" sz="1400" dirty="0" err="1">
                <a:solidFill>
                  <a:srgbClr val="002060"/>
                </a:solidFill>
              </a:rPr>
              <a:t>Mahanagar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Bolpur</a:t>
            </a:r>
            <a:r>
              <a:rPr lang="en-US" sz="1400" dirty="0">
                <a:solidFill>
                  <a:srgbClr val="002060"/>
                </a:solidFill>
              </a:rPr>
              <a:t> Rangamati, RC </a:t>
            </a:r>
            <a:r>
              <a:rPr lang="en-US" sz="1400" dirty="0" err="1">
                <a:solidFill>
                  <a:srgbClr val="002060"/>
                </a:solidFill>
              </a:rPr>
              <a:t>Dhuliyan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Malda</a:t>
            </a:r>
            <a:r>
              <a:rPr lang="en-US" sz="1400" dirty="0">
                <a:solidFill>
                  <a:srgbClr val="002060"/>
                </a:solidFill>
              </a:rPr>
              <a:t> Central, RC </a:t>
            </a:r>
            <a:r>
              <a:rPr lang="en-US" sz="1400" dirty="0" err="1">
                <a:solidFill>
                  <a:srgbClr val="002060"/>
                </a:solidFill>
              </a:rPr>
              <a:t>Raiganj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Gazole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Guskara</a:t>
            </a:r>
            <a:r>
              <a:rPr lang="en-US" sz="1400" dirty="0">
                <a:solidFill>
                  <a:srgbClr val="002060"/>
                </a:solidFill>
              </a:rPr>
              <a:t>, RC Siliguri, RC </a:t>
            </a:r>
            <a:r>
              <a:rPr lang="en-US" sz="1400" dirty="0" err="1">
                <a:solidFill>
                  <a:srgbClr val="002060"/>
                </a:solidFill>
              </a:rPr>
              <a:t>Kalimpong</a:t>
            </a:r>
            <a:r>
              <a:rPr lang="en-US" sz="1400" dirty="0">
                <a:solidFill>
                  <a:srgbClr val="002060"/>
                </a:solidFill>
              </a:rPr>
              <a:t>, RC Siliguri </a:t>
            </a:r>
            <a:r>
              <a:rPr lang="en-US" sz="1400" dirty="0" err="1">
                <a:solidFill>
                  <a:srgbClr val="002060"/>
                </a:solidFill>
              </a:rPr>
              <a:t>Uttorayan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Gangtok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Kakarvitta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Bhadrapur</a:t>
            </a:r>
            <a:r>
              <a:rPr lang="en-US" sz="1400" dirty="0">
                <a:solidFill>
                  <a:srgbClr val="002060"/>
                </a:solidFill>
              </a:rPr>
              <a:t>, RC Biratnagar Downtown, RC </a:t>
            </a:r>
            <a:r>
              <a:rPr lang="en-US" sz="1400" dirty="0" err="1">
                <a:solidFill>
                  <a:srgbClr val="002060"/>
                </a:solidFill>
              </a:rPr>
              <a:t>Birtamode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Birtamode</a:t>
            </a:r>
            <a:r>
              <a:rPr lang="en-US" sz="1400" dirty="0">
                <a:solidFill>
                  <a:srgbClr val="002060"/>
                </a:solidFill>
              </a:rPr>
              <a:t> Midtown, RC </a:t>
            </a:r>
            <a:r>
              <a:rPr lang="en-US" sz="1400" dirty="0" err="1">
                <a:solidFill>
                  <a:srgbClr val="002060"/>
                </a:solidFill>
              </a:rPr>
              <a:t>Surunga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Damak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Urlabari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Bardibas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Nijgadh</a:t>
            </a:r>
            <a:r>
              <a:rPr lang="en-US" sz="1400" dirty="0">
                <a:solidFill>
                  <a:srgbClr val="002060"/>
                </a:solidFill>
              </a:rPr>
              <a:t>, RC Biratnagar Mid Town, RC Biratnagar Down Town, RC Biratnagar, RC </a:t>
            </a:r>
            <a:r>
              <a:rPr lang="en-US" sz="1400" dirty="0" err="1">
                <a:solidFill>
                  <a:srgbClr val="002060"/>
                </a:solidFill>
              </a:rPr>
              <a:t>Makawanpur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Birgunj</a:t>
            </a:r>
            <a:r>
              <a:rPr lang="en-US" sz="1400" dirty="0">
                <a:solidFill>
                  <a:srgbClr val="002060"/>
                </a:solidFill>
              </a:rPr>
              <a:t> Metropolis, RC Dharan, RC Dharan </a:t>
            </a:r>
            <a:r>
              <a:rPr lang="en-US" sz="1400" dirty="0" err="1">
                <a:solidFill>
                  <a:srgbClr val="002060"/>
                </a:solidFill>
              </a:rPr>
              <a:t>Ghopa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Itahari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Dhulikhel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Hetauda</a:t>
            </a:r>
            <a:r>
              <a:rPr lang="en-US" sz="1400" dirty="0">
                <a:solidFill>
                  <a:srgbClr val="002060"/>
                </a:solidFill>
              </a:rPr>
              <a:t>, RC </a:t>
            </a:r>
            <a:r>
              <a:rPr lang="en-US" sz="1400" dirty="0" err="1">
                <a:solidFill>
                  <a:srgbClr val="002060"/>
                </a:solidFill>
              </a:rPr>
              <a:t>Durbarmarg</a:t>
            </a:r>
            <a:r>
              <a:rPr lang="en-US" sz="1400" dirty="0">
                <a:solidFill>
                  <a:srgbClr val="002060"/>
                </a:solidFill>
              </a:rPr>
              <a:t>, E-Club of District 3292, RC Satellite Club of Kathmandu West, RC Chandragiri, RC Mount Everest Lalitpur, RC Kathmandu Midtown, RC Kathmandu.</a:t>
            </a:r>
          </a:p>
        </p:txBody>
      </p:sp>
      <p:sp>
        <p:nvSpPr>
          <p:cNvPr id="4" name="Shape 158">
            <a:extLst>
              <a:ext uri="{FF2B5EF4-FFF2-40B4-BE49-F238E27FC236}">
                <a16:creationId xmlns:a16="http://schemas.microsoft.com/office/drawing/2014/main" id="{C5083252-3105-42AF-B204-F08786EA82FF}"/>
              </a:ext>
            </a:extLst>
          </p:cNvPr>
          <p:cNvSpPr txBox="1">
            <a:spLocks/>
          </p:cNvSpPr>
          <p:nvPr/>
        </p:nvSpPr>
        <p:spPr>
          <a:xfrm>
            <a:off x="537210" y="3476624"/>
            <a:ext cx="7505700" cy="5064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lang="en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8460F-6A2E-4B49-AD67-8047F75B1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039" y="209107"/>
            <a:ext cx="1662674" cy="6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4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251236" y="276502"/>
            <a:ext cx="7505700" cy="14423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400" dirty="0"/>
              <a:t>O</a:t>
            </a:r>
            <a:r>
              <a:rPr lang="en-US" sz="2400" dirty="0"/>
              <a:t>bjective Met:- </a:t>
            </a:r>
            <a:r>
              <a:rPr lang="en" sz="2000" dirty="0"/>
              <a:t>The </a:t>
            </a:r>
            <a:r>
              <a:rPr lang="en-IN" sz="2000" dirty="0"/>
              <a:t>Greener Planet (Mission)</a:t>
            </a:r>
            <a:br>
              <a:rPr lang="en" sz="1800" dirty="0"/>
            </a:br>
            <a:r>
              <a:rPr lang="en" sz="1600" dirty="0"/>
              <a:t>                                         </a:t>
            </a:r>
            <a:endParaRPr lang="en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8460F-6A2E-4B49-AD67-8047F75B1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744" y="209107"/>
            <a:ext cx="1638968" cy="658296"/>
          </a:xfrm>
          <a:prstGeom prst="rect">
            <a:avLst/>
          </a:prstGeom>
        </p:spPr>
      </p:pic>
      <p:sp>
        <p:nvSpPr>
          <p:cNvPr id="9" name="Shape 159">
            <a:extLst>
              <a:ext uri="{FF2B5EF4-FFF2-40B4-BE49-F238E27FC236}">
                <a16:creationId xmlns:a16="http://schemas.microsoft.com/office/drawing/2014/main" id="{88C0EEDC-2912-4283-94ED-D81A2FBC9D7D}"/>
              </a:ext>
            </a:extLst>
          </p:cNvPr>
          <p:cNvSpPr txBox="1">
            <a:spLocks/>
          </p:cNvSpPr>
          <p:nvPr/>
        </p:nvSpPr>
        <p:spPr>
          <a:xfrm>
            <a:off x="144077" y="1178903"/>
            <a:ext cx="8435340" cy="244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indent="-311150">
              <a:spcAft>
                <a:spcPts val="0"/>
              </a:spcAft>
              <a:buFont typeface="Calibri"/>
              <a:buAutoNum type="arabicPeriod"/>
            </a:pPr>
            <a:r>
              <a:rPr lang="en" sz="1400" dirty="0"/>
              <a:t>Plant 5005 trees Rajsamand (Near Udaipur, Rajasthan) on 27</a:t>
            </a:r>
            <a:r>
              <a:rPr lang="en" sz="1400" baseline="30000" dirty="0"/>
              <a:t>th </a:t>
            </a:r>
            <a:r>
              <a:rPr lang="en" sz="1400" dirty="0"/>
              <a:t>– 28</a:t>
            </a:r>
            <a:r>
              <a:rPr lang="en" sz="1400" baseline="30000" dirty="0"/>
              <a:t>th</a:t>
            </a:r>
            <a:r>
              <a:rPr lang="en" sz="1400" dirty="0"/>
              <a:t>. July 2018.</a:t>
            </a:r>
          </a:p>
          <a:p>
            <a:pPr marL="457200" indent="-311150">
              <a:spcAft>
                <a:spcPts val="0"/>
              </a:spcAft>
              <a:buFont typeface="Calibri"/>
              <a:buAutoNum type="arabicPeriod"/>
            </a:pPr>
            <a:r>
              <a:rPr lang="en-US" sz="1400" dirty="0"/>
              <a:t>Plant</a:t>
            </a:r>
            <a:r>
              <a:rPr lang="en" sz="1400" dirty="0"/>
              <a:t> 30-40 Plants daily during </a:t>
            </a:r>
            <a:r>
              <a:rPr lang="en-US" sz="1400" dirty="0"/>
              <a:t>her</a:t>
            </a:r>
            <a:r>
              <a:rPr lang="en" sz="1400" dirty="0"/>
              <a:t> cy</a:t>
            </a:r>
            <a:r>
              <a:rPr lang="en-IN" sz="1400" dirty="0"/>
              <a:t>cling tour, spreading the message that this is the only way to save our plant/ Ecological System and reduce pollution.</a:t>
            </a:r>
          </a:p>
          <a:p>
            <a:pPr marL="457200" indent="-311150">
              <a:spcAft>
                <a:spcPts val="0"/>
              </a:spcAft>
              <a:buFont typeface="Calibri"/>
              <a:buAutoNum type="arabicPeriod"/>
            </a:pPr>
            <a:r>
              <a:rPr lang="en" sz="1400" dirty="0"/>
              <a:t>Cyclists joined </a:t>
            </a:r>
            <a:r>
              <a:rPr lang="en-US" sz="1400" dirty="0"/>
              <a:t>her</a:t>
            </a:r>
            <a:r>
              <a:rPr lang="en" sz="1400" dirty="0"/>
              <a:t> on route to celebrate/</a:t>
            </a:r>
            <a:r>
              <a:rPr lang="en-IN" sz="1400" dirty="0"/>
              <a:t>Participate</a:t>
            </a:r>
            <a:r>
              <a:rPr lang="en" sz="1400" dirty="0"/>
              <a:t> the </a:t>
            </a:r>
            <a:r>
              <a:rPr lang="en-IN" sz="1400" dirty="0"/>
              <a:t>Green revolution</a:t>
            </a:r>
            <a:r>
              <a:rPr lang="en" sz="1400" dirty="0"/>
              <a:t>.</a:t>
            </a:r>
          </a:p>
          <a:p>
            <a:pPr marL="457200" indent="-311150">
              <a:spcAft>
                <a:spcPts val="0"/>
              </a:spcAft>
              <a:buFont typeface="Calibri"/>
              <a:buAutoNum type="arabicPeriod"/>
            </a:pPr>
            <a:r>
              <a:rPr lang="en-IN" sz="1400" dirty="0"/>
              <a:t>Educate children about importance of plants in our lives and motivate them to plant as many trees as   </a:t>
            </a:r>
          </a:p>
          <a:p>
            <a:pPr marL="146050">
              <a:spcAft>
                <a:spcPts val="0"/>
              </a:spcAft>
              <a:buNone/>
            </a:pPr>
            <a:r>
              <a:rPr lang="en-IN" sz="1400" dirty="0"/>
              <a:t>        possible.</a:t>
            </a:r>
          </a:p>
          <a:p>
            <a:pPr marL="146050">
              <a:spcAft>
                <a:spcPts val="0"/>
              </a:spcAft>
              <a:buFont typeface="Calibri"/>
              <a:buNone/>
            </a:pPr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2968868641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3044</Words>
  <Application>Microsoft Office PowerPoint</Application>
  <PresentationFormat>On-screen Show (16:9)</PresentationFormat>
  <Paragraphs>888</Paragraphs>
  <Slides>29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Helvetica</vt:lpstr>
      <vt:lpstr>Nunito</vt:lpstr>
      <vt:lpstr>Times New Roman</vt:lpstr>
      <vt:lpstr>Arial</vt:lpstr>
      <vt:lpstr>Shift</vt:lpstr>
      <vt:lpstr>“UNITY IN ROTARY SHOWCASE” SOLO CYCLING EVENT (5000 km) July 15, 2018 – Sep 02, 2018 Somnath Temple (Gujrat - India) to Pashupatinath Temple (Kathmandu – Nepal) Via Sikkim. To promote “Beti Bachao Beti Padao” &amp; “Tree Plantation”</vt:lpstr>
      <vt:lpstr>About Sunita Singh Chocken</vt:lpstr>
      <vt:lpstr>               Achievements &amp; Awards</vt:lpstr>
      <vt:lpstr>           Achievements &amp; Awards:</vt:lpstr>
      <vt:lpstr>          Achievement &amp; Awards : </vt:lpstr>
      <vt:lpstr>PowerPoint Presentation</vt:lpstr>
      <vt:lpstr>Another never before done Expedition.                                         </vt:lpstr>
      <vt:lpstr>Objective :- Fellowship between Rotary Clubs and Districts.</vt:lpstr>
      <vt:lpstr>Objective Met:- The Greener Planet (Mission)                                          </vt:lpstr>
      <vt:lpstr>Her Cycling Route – India </vt:lpstr>
      <vt:lpstr>Her Cycling Route – Nepal </vt:lpstr>
      <vt:lpstr>Route Plan Till July 28, 2018 </vt:lpstr>
      <vt:lpstr>Route Plan Till Aug 15, 2018 </vt:lpstr>
      <vt:lpstr>Route Plan Till Sep 02, 2018 </vt:lpstr>
      <vt:lpstr>Links to Blogs and Facebook Page</vt:lpstr>
      <vt:lpstr>Links to Blogs and Facebook Page</vt:lpstr>
      <vt:lpstr>Memorable Pictures – Somnath Mandir </vt:lpstr>
      <vt:lpstr>Memorable Pictures – Ahmedabad , Indore </vt:lpstr>
      <vt:lpstr>Memorable Pictures - Gumla </vt:lpstr>
      <vt:lpstr>Memorable Pictures - Ranchi </vt:lpstr>
      <vt:lpstr>Memorable Pictures - Durgapur </vt:lpstr>
      <vt:lpstr>Memorable Pictures – President’s House </vt:lpstr>
      <vt:lpstr>Memorable Pictures - Silliguri </vt:lpstr>
      <vt:lpstr>Memorable Pictures – Crossing the Border </vt:lpstr>
      <vt:lpstr>Memorable Pictures - Nepal </vt:lpstr>
      <vt:lpstr>Memorable Pictures - Nepal </vt:lpstr>
      <vt:lpstr>Memorable Pictures – Pashupatinath Mandir </vt:lpstr>
      <vt:lpstr>Memorable Pictures – Back to Home</vt:lpstr>
      <vt:lpstr>Thanks Rtn. Arun Gupta Chief Coordinator – Unity in Rotary Showcase (5000km Solo Cycling Expedition) President Elect. Rotary Club of Rewari Main, Distt: 3011 Mob:- 9215224720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Amritsar to Mt. Kanchenjunga</dc:title>
  <dc:creator>Arun Wadhawan</dc:creator>
  <cp:lastModifiedBy>GUPTA,ARUN (K-India,ex1)</cp:lastModifiedBy>
  <cp:revision>273</cp:revision>
  <cp:lastPrinted>2018-09-03T03:45:35Z</cp:lastPrinted>
  <dcterms:modified xsi:type="dcterms:W3CDTF">2018-09-14T07:51:58Z</dcterms:modified>
</cp:coreProperties>
</file>